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61" r:id="rId4"/>
    <p:sldId id="263" r:id="rId5"/>
    <p:sldId id="264" r:id="rId6"/>
    <p:sldId id="265" r:id="rId7"/>
    <p:sldId id="266" r:id="rId8"/>
    <p:sldId id="267" r:id="rId9"/>
    <p:sldId id="272" r:id="rId10"/>
    <p:sldId id="273" r:id="rId11"/>
    <p:sldId id="277" r:id="rId12"/>
    <p:sldId id="262" r:id="rId13"/>
    <p:sldId id="269" r:id="rId14"/>
    <p:sldId id="270" r:id="rId15"/>
    <p:sldId id="257" r:id="rId16"/>
    <p:sldId id="259" r:id="rId17"/>
    <p:sldId id="276" r:id="rId18"/>
    <p:sldId id="278" r:id="rId19"/>
    <p:sldId id="271" r:id="rId20"/>
    <p:sldId id="275" r:id="rId21"/>
    <p:sldId id="279" r:id="rId22"/>
    <p:sldId id="280"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Fitall" initials="SF"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6F7C"/>
    <a:srgbClr val="9CABB6"/>
    <a:srgbClr val="C1CAD1"/>
    <a:srgbClr val="00AFEF"/>
    <a:srgbClr val="12C8A5"/>
    <a:srgbClr val="00CFC1"/>
    <a:srgbClr val="8DC63F"/>
    <a:srgbClr val="005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7"/>
    <p:restoredTop sz="91564"/>
  </p:normalViewPr>
  <p:slideViewPr>
    <p:cSldViewPr>
      <p:cViewPr varScale="1">
        <p:scale>
          <a:sx n="129" d="100"/>
          <a:sy n="129" d="100"/>
        </p:scale>
        <p:origin x="216" y="3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9466A-DA1A-8A43-97F4-7E56DE3FDE99}" type="doc">
      <dgm:prSet loTypeId="urn:microsoft.com/office/officeart/2008/layout/CircleAccentTimeline" loCatId="" qsTypeId="urn:microsoft.com/office/officeart/2005/8/quickstyle/simple4" qsCatId="simple" csTypeId="urn:microsoft.com/office/officeart/2005/8/colors/accent1_2" csCatId="accent1" phldr="1"/>
      <dgm:spPr/>
      <dgm:t>
        <a:bodyPr/>
        <a:lstStyle/>
        <a:p>
          <a:endParaRPr lang="en-US"/>
        </a:p>
      </dgm:t>
    </dgm:pt>
    <dgm:pt modelId="{2A6C228E-0022-AD42-934F-E2269B1B777E}">
      <dgm:prSet phldrT="[Text]" custT="1"/>
      <dgm:spPr/>
      <dgm:t>
        <a:bodyPr/>
        <a:lstStyle/>
        <a:p>
          <a:r>
            <a:rPr lang="en-US" sz="1600" dirty="0" err="1" smtClean="0">
              <a:solidFill>
                <a:srgbClr val="FFFF00"/>
              </a:solidFill>
            </a:rPr>
            <a:t>Dx</a:t>
          </a:r>
          <a:r>
            <a:rPr lang="en-US" sz="1600" dirty="0" smtClean="0">
              <a:solidFill>
                <a:srgbClr val="FFFF00"/>
              </a:solidFill>
            </a:rPr>
            <a:t> 1</a:t>
          </a:r>
          <a:endParaRPr lang="en-US" sz="1600" dirty="0">
            <a:solidFill>
              <a:srgbClr val="FFFF00"/>
            </a:solidFill>
          </a:endParaRPr>
        </a:p>
      </dgm:t>
    </dgm:pt>
    <dgm:pt modelId="{35DC71F4-7915-A24A-9CDE-EDEE65E85036}" type="parTrans" cxnId="{85D8F220-4C64-154F-B19A-1907DA5478A3}">
      <dgm:prSet/>
      <dgm:spPr/>
      <dgm:t>
        <a:bodyPr/>
        <a:lstStyle/>
        <a:p>
          <a:endParaRPr lang="en-US" sz="1200">
            <a:solidFill>
              <a:srgbClr val="FFFF00"/>
            </a:solidFill>
          </a:endParaRPr>
        </a:p>
      </dgm:t>
    </dgm:pt>
    <dgm:pt modelId="{6C9E9B87-7161-EA47-A614-A2F5BBA55621}" type="sibTrans" cxnId="{85D8F220-4C64-154F-B19A-1907DA5478A3}">
      <dgm:prSet/>
      <dgm:spPr/>
      <dgm:t>
        <a:bodyPr/>
        <a:lstStyle/>
        <a:p>
          <a:endParaRPr lang="en-US" sz="1200">
            <a:solidFill>
              <a:srgbClr val="FFFF00"/>
            </a:solidFill>
          </a:endParaRPr>
        </a:p>
      </dgm:t>
    </dgm:pt>
    <dgm:pt modelId="{CC91DF0B-C465-4448-9E5A-4E972DAF62F7}">
      <dgm:prSet phldrT="[Text]" custT="1"/>
      <dgm:spPr/>
      <dgm:t>
        <a:bodyPr/>
        <a:lstStyle/>
        <a:p>
          <a:r>
            <a:rPr lang="en-US" sz="1400" dirty="0" smtClean="0">
              <a:solidFill>
                <a:srgbClr val="FFFF00"/>
              </a:solidFill>
            </a:rPr>
            <a:t>Drug 1</a:t>
          </a:r>
          <a:endParaRPr lang="en-US" sz="1400" dirty="0">
            <a:solidFill>
              <a:srgbClr val="FFFF00"/>
            </a:solidFill>
          </a:endParaRPr>
        </a:p>
      </dgm:t>
    </dgm:pt>
    <dgm:pt modelId="{3D14E36A-8007-4245-858F-0D667209AD14}" type="parTrans" cxnId="{26B9ED5D-229E-0940-A65D-1A7C5C999383}">
      <dgm:prSet/>
      <dgm:spPr/>
      <dgm:t>
        <a:bodyPr/>
        <a:lstStyle/>
        <a:p>
          <a:endParaRPr lang="en-US" sz="1200">
            <a:solidFill>
              <a:srgbClr val="FFFF00"/>
            </a:solidFill>
          </a:endParaRPr>
        </a:p>
      </dgm:t>
    </dgm:pt>
    <dgm:pt modelId="{6959EED0-682E-2144-9FFF-26738CC4C929}" type="sibTrans" cxnId="{26B9ED5D-229E-0940-A65D-1A7C5C999383}">
      <dgm:prSet/>
      <dgm:spPr/>
      <dgm:t>
        <a:bodyPr/>
        <a:lstStyle/>
        <a:p>
          <a:endParaRPr lang="en-US" sz="1200">
            <a:solidFill>
              <a:srgbClr val="FFFF00"/>
            </a:solidFill>
          </a:endParaRPr>
        </a:p>
      </dgm:t>
    </dgm:pt>
    <dgm:pt modelId="{D715213E-E578-1A4C-ADBA-E650D96C6B7B}">
      <dgm:prSet phldrT="[Text]" custT="1"/>
      <dgm:spPr/>
      <dgm:t>
        <a:bodyPr/>
        <a:lstStyle/>
        <a:p>
          <a:r>
            <a:rPr lang="en-US" sz="1100" dirty="0" smtClean="0">
              <a:solidFill>
                <a:srgbClr val="FFFF00"/>
              </a:solidFill>
            </a:rPr>
            <a:t>Add Drug 2</a:t>
          </a:r>
          <a:endParaRPr lang="en-US" sz="1100" dirty="0">
            <a:solidFill>
              <a:srgbClr val="FFFF00"/>
            </a:solidFill>
          </a:endParaRPr>
        </a:p>
      </dgm:t>
    </dgm:pt>
    <dgm:pt modelId="{13EE0560-3F84-0F4A-833C-D3AA7239650D}" type="parTrans" cxnId="{293A9DD9-9150-1F48-B4FB-195476763AF8}">
      <dgm:prSet/>
      <dgm:spPr/>
      <dgm:t>
        <a:bodyPr/>
        <a:lstStyle/>
        <a:p>
          <a:endParaRPr lang="en-US" sz="1200">
            <a:solidFill>
              <a:srgbClr val="FFFF00"/>
            </a:solidFill>
          </a:endParaRPr>
        </a:p>
      </dgm:t>
    </dgm:pt>
    <dgm:pt modelId="{045F8D58-B6B0-144E-854A-FB2C3C89C972}" type="sibTrans" cxnId="{293A9DD9-9150-1F48-B4FB-195476763AF8}">
      <dgm:prSet/>
      <dgm:spPr/>
      <dgm:t>
        <a:bodyPr/>
        <a:lstStyle/>
        <a:p>
          <a:endParaRPr lang="en-US" sz="1200">
            <a:solidFill>
              <a:srgbClr val="FFFF00"/>
            </a:solidFill>
          </a:endParaRPr>
        </a:p>
      </dgm:t>
    </dgm:pt>
    <dgm:pt modelId="{69B7A509-30FF-884E-ABBC-12F7CAB36DFA}">
      <dgm:prSet phldrT="[Text]" custT="1"/>
      <dgm:spPr/>
      <dgm:t>
        <a:bodyPr/>
        <a:lstStyle/>
        <a:p>
          <a:r>
            <a:rPr lang="en-US" sz="1600" dirty="0" err="1" smtClean="0">
              <a:solidFill>
                <a:srgbClr val="FFFF00"/>
              </a:solidFill>
            </a:rPr>
            <a:t>Dx</a:t>
          </a:r>
          <a:r>
            <a:rPr lang="en-US" sz="1600" dirty="0" smtClean="0">
              <a:solidFill>
                <a:srgbClr val="FFFF00"/>
              </a:solidFill>
            </a:rPr>
            <a:t> 1+2</a:t>
          </a:r>
          <a:endParaRPr lang="en-US" sz="1600" dirty="0">
            <a:solidFill>
              <a:srgbClr val="FFFF00"/>
            </a:solidFill>
          </a:endParaRPr>
        </a:p>
      </dgm:t>
    </dgm:pt>
    <dgm:pt modelId="{DE983DFB-E6D2-8C40-B254-343519F46357}" type="parTrans" cxnId="{058B65D9-1C89-A046-B05E-8DFD00597672}">
      <dgm:prSet/>
      <dgm:spPr/>
      <dgm:t>
        <a:bodyPr/>
        <a:lstStyle/>
        <a:p>
          <a:endParaRPr lang="en-US" sz="1200">
            <a:solidFill>
              <a:srgbClr val="FFFF00"/>
            </a:solidFill>
          </a:endParaRPr>
        </a:p>
      </dgm:t>
    </dgm:pt>
    <dgm:pt modelId="{4DCEB737-86B6-C44E-BC44-F993530EA46A}" type="sibTrans" cxnId="{058B65D9-1C89-A046-B05E-8DFD00597672}">
      <dgm:prSet/>
      <dgm:spPr/>
      <dgm:t>
        <a:bodyPr/>
        <a:lstStyle/>
        <a:p>
          <a:endParaRPr lang="en-US" sz="1200">
            <a:solidFill>
              <a:srgbClr val="FFFF00"/>
            </a:solidFill>
          </a:endParaRPr>
        </a:p>
      </dgm:t>
    </dgm:pt>
    <dgm:pt modelId="{949E6CCC-D54E-7D44-90BD-0AAC2EEDCFE4}">
      <dgm:prSet phldrT="[Text]" custT="1"/>
      <dgm:spPr/>
      <dgm:t>
        <a:bodyPr/>
        <a:lstStyle/>
        <a:p>
          <a:r>
            <a:rPr lang="en-US" sz="1400" dirty="0" smtClean="0">
              <a:solidFill>
                <a:srgbClr val="FFFF00"/>
              </a:solidFill>
            </a:rPr>
            <a:t>Drug 3</a:t>
          </a:r>
          <a:endParaRPr lang="en-US" sz="1400" dirty="0">
            <a:solidFill>
              <a:srgbClr val="FFFF00"/>
            </a:solidFill>
          </a:endParaRPr>
        </a:p>
      </dgm:t>
    </dgm:pt>
    <dgm:pt modelId="{37884180-F50B-084D-840D-B34861CD29B5}" type="parTrans" cxnId="{613D6B82-0886-1C41-901F-B7EBCA114E1C}">
      <dgm:prSet/>
      <dgm:spPr/>
      <dgm:t>
        <a:bodyPr/>
        <a:lstStyle/>
        <a:p>
          <a:endParaRPr lang="en-US" sz="1200">
            <a:solidFill>
              <a:srgbClr val="FFFF00"/>
            </a:solidFill>
          </a:endParaRPr>
        </a:p>
      </dgm:t>
    </dgm:pt>
    <dgm:pt modelId="{D71B3179-E3DD-774F-B0EA-51B21E00C514}" type="sibTrans" cxnId="{613D6B82-0886-1C41-901F-B7EBCA114E1C}">
      <dgm:prSet/>
      <dgm:spPr/>
      <dgm:t>
        <a:bodyPr/>
        <a:lstStyle/>
        <a:p>
          <a:endParaRPr lang="en-US" sz="1200">
            <a:solidFill>
              <a:srgbClr val="FFFF00"/>
            </a:solidFill>
          </a:endParaRPr>
        </a:p>
      </dgm:t>
    </dgm:pt>
    <dgm:pt modelId="{4014E622-DC9B-3F45-ABE3-ECBFDD245BD5}">
      <dgm:prSet phldrT="[Text]" custT="1"/>
      <dgm:spPr/>
      <dgm:t>
        <a:bodyPr/>
        <a:lstStyle/>
        <a:p>
          <a:r>
            <a:rPr lang="en-US" sz="1100" dirty="0" smtClean="0">
              <a:solidFill>
                <a:srgbClr val="FFFF00"/>
              </a:solidFill>
            </a:rPr>
            <a:t>Add Drug 4</a:t>
          </a:r>
          <a:endParaRPr lang="en-US" sz="1100" dirty="0">
            <a:solidFill>
              <a:srgbClr val="FFFF00"/>
            </a:solidFill>
          </a:endParaRPr>
        </a:p>
      </dgm:t>
    </dgm:pt>
    <dgm:pt modelId="{3FC43042-9FF4-8A4A-B92C-83C581EB92F1}" type="parTrans" cxnId="{856AB2B1-3378-244F-8FA8-29D3FD10690C}">
      <dgm:prSet/>
      <dgm:spPr/>
      <dgm:t>
        <a:bodyPr/>
        <a:lstStyle/>
        <a:p>
          <a:endParaRPr lang="en-US" sz="1200">
            <a:solidFill>
              <a:srgbClr val="FFFF00"/>
            </a:solidFill>
          </a:endParaRPr>
        </a:p>
      </dgm:t>
    </dgm:pt>
    <dgm:pt modelId="{28C359F8-70B8-FC4E-A45A-9BEB5CEB3B3D}" type="sibTrans" cxnId="{856AB2B1-3378-244F-8FA8-29D3FD10690C}">
      <dgm:prSet/>
      <dgm:spPr/>
      <dgm:t>
        <a:bodyPr/>
        <a:lstStyle/>
        <a:p>
          <a:endParaRPr lang="en-US" sz="1200">
            <a:solidFill>
              <a:srgbClr val="FFFF00"/>
            </a:solidFill>
          </a:endParaRPr>
        </a:p>
      </dgm:t>
    </dgm:pt>
    <dgm:pt modelId="{68A9A2D3-D07B-D349-8F96-847013B8280F}" type="pres">
      <dgm:prSet presAssocID="{4FD9466A-DA1A-8A43-97F4-7E56DE3FDE99}" presName="Name0" presStyleCnt="0">
        <dgm:presLayoutVars>
          <dgm:dir/>
        </dgm:presLayoutVars>
      </dgm:prSet>
      <dgm:spPr/>
      <dgm:t>
        <a:bodyPr/>
        <a:lstStyle/>
        <a:p>
          <a:endParaRPr lang="en-US"/>
        </a:p>
      </dgm:t>
    </dgm:pt>
    <dgm:pt modelId="{522C11D2-340A-634C-B2C1-DCFCFB2FBC81}" type="pres">
      <dgm:prSet presAssocID="{2A6C228E-0022-AD42-934F-E2269B1B777E}" presName="parComposite" presStyleCnt="0"/>
      <dgm:spPr/>
    </dgm:pt>
    <dgm:pt modelId="{D4B4072C-4870-9848-BCB8-616870B2C51A}" type="pres">
      <dgm:prSet presAssocID="{2A6C228E-0022-AD42-934F-E2269B1B777E}" presName="parBigCircle" presStyleLbl="node0" presStyleIdx="0" presStyleCnt="2"/>
      <dgm:spPr/>
    </dgm:pt>
    <dgm:pt modelId="{15B54181-B772-4848-A771-B06CE2C8BC1A}" type="pres">
      <dgm:prSet presAssocID="{2A6C228E-0022-AD42-934F-E2269B1B777E}" presName="parTx" presStyleLbl="revTx" presStyleIdx="0" presStyleCnt="10"/>
      <dgm:spPr/>
      <dgm:t>
        <a:bodyPr/>
        <a:lstStyle/>
        <a:p>
          <a:endParaRPr lang="en-US"/>
        </a:p>
      </dgm:t>
    </dgm:pt>
    <dgm:pt modelId="{E9BEF895-1EB9-E64A-9AC0-02EB5574C14B}" type="pres">
      <dgm:prSet presAssocID="{2A6C228E-0022-AD42-934F-E2269B1B777E}" presName="bSpace" presStyleCnt="0"/>
      <dgm:spPr/>
    </dgm:pt>
    <dgm:pt modelId="{A5514209-F2C3-1A49-97F5-5065095FEB4D}" type="pres">
      <dgm:prSet presAssocID="{2A6C228E-0022-AD42-934F-E2269B1B777E}" presName="parBackupNorm" presStyleCnt="0"/>
      <dgm:spPr/>
    </dgm:pt>
    <dgm:pt modelId="{1AA967DB-CB84-6344-9F4E-D97D65213EC5}" type="pres">
      <dgm:prSet presAssocID="{6C9E9B87-7161-EA47-A614-A2F5BBA55621}" presName="parSpace" presStyleCnt="0"/>
      <dgm:spPr/>
    </dgm:pt>
    <dgm:pt modelId="{55E6DF2B-7881-5348-8A6D-6A3C6605D2FB}" type="pres">
      <dgm:prSet presAssocID="{CC91DF0B-C465-4448-9E5A-4E972DAF62F7}" presName="desBackupLeftNorm" presStyleCnt="0"/>
      <dgm:spPr/>
    </dgm:pt>
    <dgm:pt modelId="{4D9AE276-7E31-5C4C-A8DE-CF17E4E0FE9D}" type="pres">
      <dgm:prSet presAssocID="{CC91DF0B-C465-4448-9E5A-4E972DAF62F7}" presName="desComposite" presStyleCnt="0"/>
      <dgm:spPr/>
    </dgm:pt>
    <dgm:pt modelId="{1925F96A-75D8-C848-B28D-8DE2C7915604}" type="pres">
      <dgm:prSet presAssocID="{CC91DF0B-C465-4448-9E5A-4E972DAF62F7}" presName="desCircle" presStyleLbl="node1" presStyleIdx="0" presStyleCnt="4"/>
      <dgm:spPr/>
    </dgm:pt>
    <dgm:pt modelId="{125ABEE0-2F85-1D42-BEE1-3B703194688B}" type="pres">
      <dgm:prSet presAssocID="{CC91DF0B-C465-4448-9E5A-4E972DAF62F7}" presName="chTx" presStyleLbl="revTx" presStyleIdx="1" presStyleCnt="10"/>
      <dgm:spPr/>
      <dgm:t>
        <a:bodyPr/>
        <a:lstStyle/>
        <a:p>
          <a:endParaRPr lang="en-US"/>
        </a:p>
      </dgm:t>
    </dgm:pt>
    <dgm:pt modelId="{67A0A53D-CC9F-F74D-AEDF-72A4F2C97C3F}" type="pres">
      <dgm:prSet presAssocID="{CC91DF0B-C465-4448-9E5A-4E972DAF62F7}" presName="desTx" presStyleLbl="revTx" presStyleIdx="2" presStyleCnt="10">
        <dgm:presLayoutVars>
          <dgm:bulletEnabled val="1"/>
        </dgm:presLayoutVars>
      </dgm:prSet>
      <dgm:spPr/>
    </dgm:pt>
    <dgm:pt modelId="{601E6C91-B8A8-6848-81F6-A83937DECFD6}" type="pres">
      <dgm:prSet presAssocID="{CC91DF0B-C465-4448-9E5A-4E972DAF62F7}" presName="desBackupRightNorm" presStyleCnt="0"/>
      <dgm:spPr/>
    </dgm:pt>
    <dgm:pt modelId="{40D3FF1B-EEEA-DF46-8A34-3C20D89629B4}" type="pres">
      <dgm:prSet presAssocID="{6959EED0-682E-2144-9FFF-26738CC4C929}" presName="desSpace" presStyleCnt="0"/>
      <dgm:spPr/>
    </dgm:pt>
    <dgm:pt modelId="{D4073075-B3A2-A749-8987-A524826DD2AA}" type="pres">
      <dgm:prSet presAssocID="{D715213E-E578-1A4C-ADBA-E650D96C6B7B}" presName="desBackupLeftNorm" presStyleCnt="0"/>
      <dgm:spPr/>
    </dgm:pt>
    <dgm:pt modelId="{C0A4D3B1-1D98-D347-A264-0A06E9C80826}" type="pres">
      <dgm:prSet presAssocID="{D715213E-E578-1A4C-ADBA-E650D96C6B7B}" presName="desComposite" presStyleCnt="0"/>
      <dgm:spPr/>
    </dgm:pt>
    <dgm:pt modelId="{2DE201D5-4C8A-9F47-8EE7-7C24B09F422C}" type="pres">
      <dgm:prSet presAssocID="{D715213E-E578-1A4C-ADBA-E650D96C6B7B}" presName="desCircle" presStyleLbl="node1" presStyleIdx="1" presStyleCnt="4"/>
      <dgm:spPr/>
    </dgm:pt>
    <dgm:pt modelId="{6D8BAFE5-5626-0149-A8BF-56F0C29ED7B5}" type="pres">
      <dgm:prSet presAssocID="{D715213E-E578-1A4C-ADBA-E650D96C6B7B}" presName="chTx" presStyleLbl="revTx" presStyleIdx="3" presStyleCnt="10"/>
      <dgm:spPr/>
      <dgm:t>
        <a:bodyPr/>
        <a:lstStyle/>
        <a:p>
          <a:endParaRPr lang="en-US"/>
        </a:p>
      </dgm:t>
    </dgm:pt>
    <dgm:pt modelId="{F43EC808-FFAA-D241-9EDA-35FF0A661ECD}" type="pres">
      <dgm:prSet presAssocID="{D715213E-E578-1A4C-ADBA-E650D96C6B7B}" presName="desTx" presStyleLbl="revTx" presStyleIdx="4" presStyleCnt="10">
        <dgm:presLayoutVars>
          <dgm:bulletEnabled val="1"/>
        </dgm:presLayoutVars>
      </dgm:prSet>
      <dgm:spPr/>
    </dgm:pt>
    <dgm:pt modelId="{BEF6BB3C-CD06-E144-BB9D-0CDAF98B543A}" type="pres">
      <dgm:prSet presAssocID="{D715213E-E578-1A4C-ADBA-E650D96C6B7B}" presName="desBackupRightNorm" presStyleCnt="0"/>
      <dgm:spPr/>
    </dgm:pt>
    <dgm:pt modelId="{92A2BA8A-C61E-0048-89C0-5933EA92E3C7}" type="pres">
      <dgm:prSet presAssocID="{045F8D58-B6B0-144E-854A-FB2C3C89C972}" presName="desSpace" presStyleCnt="0"/>
      <dgm:spPr/>
    </dgm:pt>
    <dgm:pt modelId="{2B1CDDEF-AF43-7642-B832-F09E40F9AB5A}" type="pres">
      <dgm:prSet presAssocID="{69B7A509-30FF-884E-ABBC-12F7CAB36DFA}" presName="parComposite" presStyleCnt="0"/>
      <dgm:spPr/>
    </dgm:pt>
    <dgm:pt modelId="{5F5E856E-DAB1-C046-80F0-EE21646F2670}" type="pres">
      <dgm:prSet presAssocID="{69B7A509-30FF-884E-ABBC-12F7CAB36DFA}" presName="parBigCircle" presStyleLbl="node0" presStyleIdx="1" presStyleCnt="2"/>
      <dgm:spPr/>
    </dgm:pt>
    <dgm:pt modelId="{E517D91C-9618-8146-9E69-C11DE16C2516}" type="pres">
      <dgm:prSet presAssocID="{69B7A509-30FF-884E-ABBC-12F7CAB36DFA}" presName="parTx" presStyleLbl="revTx" presStyleIdx="5" presStyleCnt="10"/>
      <dgm:spPr/>
      <dgm:t>
        <a:bodyPr/>
        <a:lstStyle/>
        <a:p>
          <a:endParaRPr lang="en-US"/>
        </a:p>
      </dgm:t>
    </dgm:pt>
    <dgm:pt modelId="{AD7699CF-471F-7443-8D8A-7903EE9F99BB}" type="pres">
      <dgm:prSet presAssocID="{69B7A509-30FF-884E-ABBC-12F7CAB36DFA}" presName="bSpace" presStyleCnt="0"/>
      <dgm:spPr/>
    </dgm:pt>
    <dgm:pt modelId="{740B9595-82A3-7F46-B62E-E33D1230C65A}" type="pres">
      <dgm:prSet presAssocID="{69B7A509-30FF-884E-ABBC-12F7CAB36DFA}" presName="parBackupNorm" presStyleCnt="0"/>
      <dgm:spPr/>
    </dgm:pt>
    <dgm:pt modelId="{9903E80B-8BEC-FB4E-A3DC-C27D33F16692}" type="pres">
      <dgm:prSet presAssocID="{4DCEB737-86B6-C44E-BC44-F993530EA46A}" presName="parSpace" presStyleCnt="0"/>
      <dgm:spPr/>
    </dgm:pt>
    <dgm:pt modelId="{31BB921B-9E00-D14D-BE2A-2F3938196B99}" type="pres">
      <dgm:prSet presAssocID="{949E6CCC-D54E-7D44-90BD-0AAC2EEDCFE4}" presName="desBackupLeftNorm" presStyleCnt="0"/>
      <dgm:spPr/>
    </dgm:pt>
    <dgm:pt modelId="{F7C6A82A-4A3A-2E47-AB69-A00C307172F9}" type="pres">
      <dgm:prSet presAssocID="{949E6CCC-D54E-7D44-90BD-0AAC2EEDCFE4}" presName="desComposite" presStyleCnt="0"/>
      <dgm:spPr/>
    </dgm:pt>
    <dgm:pt modelId="{3BA57C73-9275-E445-8A60-380EA5540EE4}" type="pres">
      <dgm:prSet presAssocID="{949E6CCC-D54E-7D44-90BD-0AAC2EEDCFE4}" presName="desCircle" presStyleLbl="node1" presStyleIdx="2" presStyleCnt="4"/>
      <dgm:spPr/>
    </dgm:pt>
    <dgm:pt modelId="{5E70BC8E-E81D-E849-9D6A-AA29EE033B45}" type="pres">
      <dgm:prSet presAssocID="{949E6CCC-D54E-7D44-90BD-0AAC2EEDCFE4}" presName="chTx" presStyleLbl="revTx" presStyleIdx="6" presStyleCnt="10"/>
      <dgm:spPr/>
      <dgm:t>
        <a:bodyPr/>
        <a:lstStyle/>
        <a:p>
          <a:endParaRPr lang="en-US"/>
        </a:p>
      </dgm:t>
    </dgm:pt>
    <dgm:pt modelId="{1BB04BC4-FC38-2B4E-991C-D0004EBC2DB5}" type="pres">
      <dgm:prSet presAssocID="{949E6CCC-D54E-7D44-90BD-0AAC2EEDCFE4}" presName="desTx" presStyleLbl="revTx" presStyleIdx="7" presStyleCnt="10">
        <dgm:presLayoutVars>
          <dgm:bulletEnabled val="1"/>
        </dgm:presLayoutVars>
      </dgm:prSet>
      <dgm:spPr/>
    </dgm:pt>
    <dgm:pt modelId="{F9BB5F54-CD00-E944-A504-0EE8A7C63062}" type="pres">
      <dgm:prSet presAssocID="{949E6CCC-D54E-7D44-90BD-0AAC2EEDCFE4}" presName="desBackupRightNorm" presStyleCnt="0"/>
      <dgm:spPr/>
    </dgm:pt>
    <dgm:pt modelId="{0B5618F0-8846-5845-8442-A291CBB7DEAB}" type="pres">
      <dgm:prSet presAssocID="{D71B3179-E3DD-774F-B0EA-51B21E00C514}" presName="desSpace" presStyleCnt="0"/>
      <dgm:spPr/>
    </dgm:pt>
    <dgm:pt modelId="{E35FB0BF-5957-8A47-A1F8-2C699C03A169}" type="pres">
      <dgm:prSet presAssocID="{4014E622-DC9B-3F45-ABE3-ECBFDD245BD5}" presName="desBackupLeftNorm" presStyleCnt="0"/>
      <dgm:spPr/>
    </dgm:pt>
    <dgm:pt modelId="{E7E67E66-6A4E-CC4E-923F-E9513C543A50}" type="pres">
      <dgm:prSet presAssocID="{4014E622-DC9B-3F45-ABE3-ECBFDD245BD5}" presName="desComposite" presStyleCnt="0"/>
      <dgm:spPr/>
    </dgm:pt>
    <dgm:pt modelId="{26672792-C1F8-5840-B7DD-0479E34D0F6C}" type="pres">
      <dgm:prSet presAssocID="{4014E622-DC9B-3F45-ABE3-ECBFDD245BD5}" presName="desCircle" presStyleLbl="node1" presStyleIdx="3" presStyleCnt="4"/>
      <dgm:spPr/>
    </dgm:pt>
    <dgm:pt modelId="{E5480D43-ED4D-504B-A768-7B2B5832C5F4}" type="pres">
      <dgm:prSet presAssocID="{4014E622-DC9B-3F45-ABE3-ECBFDD245BD5}" presName="chTx" presStyleLbl="revTx" presStyleIdx="8" presStyleCnt="10"/>
      <dgm:spPr/>
      <dgm:t>
        <a:bodyPr/>
        <a:lstStyle/>
        <a:p>
          <a:endParaRPr lang="en-US"/>
        </a:p>
      </dgm:t>
    </dgm:pt>
    <dgm:pt modelId="{701F344A-0A70-C845-9A72-9BF886925DA2}" type="pres">
      <dgm:prSet presAssocID="{4014E622-DC9B-3F45-ABE3-ECBFDD245BD5}" presName="desTx" presStyleLbl="revTx" presStyleIdx="9" presStyleCnt="10">
        <dgm:presLayoutVars>
          <dgm:bulletEnabled val="1"/>
        </dgm:presLayoutVars>
      </dgm:prSet>
      <dgm:spPr/>
    </dgm:pt>
    <dgm:pt modelId="{8DE248F2-80E3-0E4E-87F4-7DC0AB5438C6}" type="pres">
      <dgm:prSet presAssocID="{4014E622-DC9B-3F45-ABE3-ECBFDD245BD5}" presName="desBackupRightNorm" presStyleCnt="0"/>
      <dgm:spPr/>
    </dgm:pt>
    <dgm:pt modelId="{662FE5D2-9DD5-574A-ADE3-5ADCCEE426C2}" type="pres">
      <dgm:prSet presAssocID="{28C359F8-70B8-FC4E-A45A-9BEB5CEB3B3D}" presName="desSpace" presStyleCnt="0"/>
      <dgm:spPr/>
    </dgm:pt>
  </dgm:ptLst>
  <dgm:cxnLst>
    <dgm:cxn modelId="{998ADA53-B178-0241-89A3-A5BC29A5C2B9}" type="presOf" srcId="{4FD9466A-DA1A-8A43-97F4-7E56DE3FDE99}" destId="{68A9A2D3-D07B-D349-8F96-847013B8280F}" srcOrd="0" destOrd="0" presId="urn:microsoft.com/office/officeart/2008/layout/CircleAccentTimeline"/>
    <dgm:cxn modelId="{293A9DD9-9150-1F48-B4FB-195476763AF8}" srcId="{2A6C228E-0022-AD42-934F-E2269B1B777E}" destId="{D715213E-E578-1A4C-ADBA-E650D96C6B7B}" srcOrd="1" destOrd="0" parTransId="{13EE0560-3F84-0F4A-833C-D3AA7239650D}" sibTransId="{045F8D58-B6B0-144E-854A-FB2C3C89C972}"/>
    <dgm:cxn modelId="{FDC8C418-F530-C148-8D47-B863B5E7B956}" type="presOf" srcId="{949E6CCC-D54E-7D44-90BD-0AAC2EEDCFE4}" destId="{5E70BC8E-E81D-E849-9D6A-AA29EE033B45}" srcOrd="0" destOrd="0" presId="urn:microsoft.com/office/officeart/2008/layout/CircleAccentTimeline"/>
    <dgm:cxn modelId="{058B65D9-1C89-A046-B05E-8DFD00597672}" srcId="{4FD9466A-DA1A-8A43-97F4-7E56DE3FDE99}" destId="{69B7A509-30FF-884E-ABBC-12F7CAB36DFA}" srcOrd="1" destOrd="0" parTransId="{DE983DFB-E6D2-8C40-B254-343519F46357}" sibTransId="{4DCEB737-86B6-C44E-BC44-F993530EA46A}"/>
    <dgm:cxn modelId="{856AB2B1-3378-244F-8FA8-29D3FD10690C}" srcId="{69B7A509-30FF-884E-ABBC-12F7CAB36DFA}" destId="{4014E622-DC9B-3F45-ABE3-ECBFDD245BD5}" srcOrd="1" destOrd="0" parTransId="{3FC43042-9FF4-8A4A-B92C-83C581EB92F1}" sibTransId="{28C359F8-70B8-FC4E-A45A-9BEB5CEB3B3D}"/>
    <dgm:cxn modelId="{613D6B82-0886-1C41-901F-B7EBCA114E1C}" srcId="{69B7A509-30FF-884E-ABBC-12F7CAB36DFA}" destId="{949E6CCC-D54E-7D44-90BD-0AAC2EEDCFE4}" srcOrd="0" destOrd="0" parTransId="{37884180-F50B-084D-840D-B34861CD29B5}" sibTransId="{D71B3179-E3DD-774F-B0EA-51B21E00C514}"/>
    <dgm:cxn modelId="{824FE43C-3A74-9440-B7B3-4F5B1337E6AE}" type="presOf" srcId="{D715213E-E578-1A4C-ADBA-E650D96C6B7B}" destId="{6D8BAFE5-5626-0149-A8BF-56F0C29ED7B5}" srcOrd="0" destOrd="0" presId="urn:microsoft.com/office/officeart/2008/layout/CircleAccentTimeline"/>
    <dgm:cxn modelId="{EF5B1721-6CC8-BF48-958B-A45135D43E02}" type="presOf" srcId="{CC91DF0B-C465-4448-9E5A-4E972DAF62F7}" destId="{125ABEE0-2F85-1D42-BEE1-3B703194688B}" srcOrd="0" destOrd="0" presId="urn:microsoft.com/office/officeart/2008/layout/CircleAccentTimeline"/>
    <dgm:cxn modelId="{58353BC2-B1F2-6B49-B36D-51017B218213}" type="presOf" srcId="{69B7A509-30FF-884E-ABBC-12F7CAB36DFA}" destId="{E517D91C-9618-8146-9E69-C11DE16C2516}" srcOrd="0" destOrd="0" presId="urn:microsoft.com/office/officeart/2008/layout/CircleAccentTimeline"/>
    <dgm:cxn modelId="{3C518268-68BF-5347-B9A4-BB140161288F}" type="presOf" srcId="{4014E622-DC9B-3F45-ABE3-ECBFDD245BD5}" destId="{E5480D43-ED4D-504B-A768-7B2B5832C5F4}" srcOrd="0" destOrd="0" presId="urn:microsoft.com/office/officeart/2008/layout/CircleAccentTimeline"/>
    <dgm:cxn modelId="{4B54022B-7E7D-FB44-AAA2-218FD1F1C648}" type="presOf" srcId="{2A6C228E-0022-AD42-934F-E2269B1B777E}" destId="{15B54181-B772-4848-A771-B06CE2C8BC1A}" srcOrd="0" destOrd="0" presId="urn:microsoft.com/office/officeart/2008/layout/CircleAccentTimeline"/>
    <dgm:cxn modelId="{26B9ED5D-229E-0940-A65D-1A7C5C999383}" srcId="{2A6C228E-0022-AD42-934F-E2269B1B777E}" destId="{CC91DF0B-C465-4448-9E5A-4E972DAF62F7}" srcOrd="0" destOrd="0" parTransId="{3D14E36A-8007-4245-858F-0D667209AD14}" sibTransId="{6959EED0-682E-2144-9FFF-26738CC4C929}"/>
    <dgm:cxn modelId="{85D8F220-4C64-154F-B19A-1907DA5478A3}" srcId="{4FD9466A-DA1A-8A43-97F4-7E56DE3FDE99}" destId="{2A6C228E-0022-AD42-934F-E2269B1B777E}" srcOrd="0" destOrd="0" parTransId="{35DC71F4-7915-A24A-9CDE-EDEE65E85036}" sibTransId="{6C9E9B87-7161-EA47-A614-A2F5BBA55621}"/>
    <dgm:cxn modelId="{50B748A1-0A3D-6649-BCD8-B60D38A3BDB3}" type="presParOf" srcId="{68A9A2D3-D07B-D349-8F96-847013B8280F}" destId="{522C11D2-340A-634C-B2C1-DCFCFB2FBC81}" srcOrd="0" destOrd="0" presId="urn:microsoft.com/office/officeart/2008/layout/CircleAccentTimeline"/>
    <dgm:cxn modelId="{915A3EC0-4DD4-1A47-875C-54EBC6F18D47}" type="presParOf" srcId="{522C11D2-340A-634C-B2C1-DCFCFB2FBC81}" destId="{D4B4072C-4870-9848-BCB8-616870B2C51A}" srcOrd="0" destOrd="0" presId="urn:microsoft.com/office/officeart/2008/layout/CircleAccentTimeline"/>
    <dgm:cxn modelId="{0D14AC92-B661-994D-B485-E1F77EA1DD46}" type="presParOf" srcId="{522C11D2-340A-634C-B2C1-DCFCFB2FBC81}" destId="{15B54181-B772-4848-A771-B06CE2C8BC1A}" srcOrd="1" destOrd="0" presId="urn:microsoft.com/office/officeart/2008/layout/CircleAccentTimeline"/>
    <dgm:cxn modelId="{ADB8AD03-1416-C045-99DC-7AB05995720A}" type="presParOf" srcId="{522C11D2-340A-634C-B2C1-DCFCFB2FBC81}" destId="{E9BEF895-1EB9-E64A-9AC0-02EB5574C14B}" srcOrd="2" destOrd="0" presId="urn:microsoft.com/office/officeart/2008/layout/CircleAccentTimeline"/>
    <dgm:cxn modelId="{AABDE97D-32B2-FD4D-B914-73B4003670A0}" type="presParOf" srcId="{68A9A2D3-D07B-D349-8F96-847013B8280F}" destId="{A5514209-F2C3-1A49-97F5-5065095FEB4D}" srcOrd="1" destOrd="0" presId="urn:microsoft.com/office/officeart/2008/layout/CircleAccentTimeline"/>
    <dgm:cxn modelId="{34C14532-D419-C14E-8F56-335C174BCD79}" type="presParOf" srcId="{68A9A2D3-D07B-D349-8F96-847013B8280F}" destId="{1AA967DB-CB84-6344-9F4E-D97D65213EC5}" srcOrd="2" destOrd="0" presId="urn:microsoft.com/office/officeart/2008/layout/CircleAccentTimeline"/>
    <dgm:cxn modelId="{13071B9B-2DDD-0742-924F-56A857109FCC}" type="presParOf" srcId="{68A9A2D3-D07B-D349-8F96-847013B8280F}" destId="{55E6DF2B-7881-5348-8A6D-6A3C6605D2FB}" srcOrd="3" destOrd="0" presId="urn:microsoft.com/office/officeart/2008/layout/CircleAccentTimeline"/>
    <dgm:cxn modelId="{C052D8F5-432C-EF40-A529-4D8B2E6866D8}" type="presParOf" srcId="{68A9A2D3-D07B-D349-8F96-847013B8280F}" destId="{4D9AE276-7E31-5C4C-A8DE-CF17E4E0FE9D}" srcOrd="4" destOrd="0" presId="urn:microsoft.com/office/officeart/2008/layout/CircleAccentTimeline"/>
    <dgm:cxn modelId="{AA748E4C-DAB0-0249-A956-4AA34F14CD6E}" type="presParOf" srcId="{4D9AE276-7E31-5C4C-A8DE-CF17E4E0FE9D}" destId="{1925F96A-75D8-C848-B28D-8DE2C7915604}" srcOrd="0" destOrd="0" presId="urn:microsoft.com/office/officeart/2008/layout/CircleAccentTimeline"/>
    <dgm:cxn modelId="{32F75775-D242-7644-AFC1-F71D70CC3878}" type="presParOf" srcId="{4D9AE276-7E31-5C4C-A8DE-CF17E4E0FE9D}" destId="{125ABEE0-2F85-1D42-BEE1-3B703194688B}" srcOrd="1" destOrd="0" presId="urn:microsoft.com/office/officeart/2008/layout/CircleAccentTimeline"/>
    <dgm:cxn modelId="{92863F69-38D6-EC42-ACAA-4475BFA4AEAD}" type="presParOf" srcId="{4D9AE276-7E31-5C4C-A8DE-CF17E4E0FE9D}" destId="{67A0A53D-CC9F-F74D-AEDF-72A4F2C97C3F}" srcOrd="2" destOrd="0" presId="urn:microsoft.com/office/officeart/2008/layout/CircleAccentTimeline"/>
    <dgm:cxn modelId="{5B0C1AEE-461A-E245-937E-B5B93D756F22}" type="presParOf" srcId="{68A9A2D3-D07B-D349-8F96-847013B8280F}" destId="{601E6C91-B8A8-6848-81F6-A83937DECFD6}" srcOrd="5" destOrd="0" presId="urn:microsoft.com/office/officeart/2008/layout/CircleAccentTimeline"/>
    <dgm:cxn modelId="{EC2AB048-F477-4A45-8C48-EF59B7837CFC}" type="presParOf" srcId="{68A9A2D3-D07B-D349-8F96-847013B8280F}" destId="{40D3FF1B-EEEA-DF46-8A34-3C20D89629B4}" srcOrd="6" destOrd="0" presId="urn:microsoft.com/office/officeart/2008/layout/CircleAccentTimeline"/>
    <dgm:cxn modelId="{0854A44A-1E92-D74E-8A15-E67659D44C3E}" type="presParOf" srcId="{68A9A2D3-D07B-D349-8F96-847013B8280F}" destId="{D4073075-B3A2-A749-8987-A524826DD2AA}" srcOrd="7" destOrd="0" presId="urn:microsoft.com/office/officeart/2008/layout/CircleAccentTimeline"/>
    <dgm:cxn modelId="{29A0C1E6-4D7B-1148-910F-7823D781A191}" type="presParOf" srcId="{68A9A2D3-D07B-D349-8F96-847013B8280F}" destId="{C0A4D3B1-1D98-D347-A264-0A06E9C80826}" srcOrd="8" destOrd="0" presId="urn:microsoft.com/office/officeart/2008/layout/CircleAccentTimeline"/>
    <dgm:cxn modelId="{EBBC1975-7647-B041-8C11-7A5DBEA1E29A}" type="presParOf" srcId="{C0A4D3B1-1D98-D347-A264-0A06E9C80826}" destId="{2DE201D5-4C8A-9F47-8EE7-7C24B09F422C}" srcOrd="0" destOrd="0" presId="urn:microsoft.com/office/officeart/2008/layout/CircleAccentTimeline"/>
    <dgm:cxn modelId="{FD07F0C0-1FEE-8843-8228-BEC12B288983}" type="presParOf" srcId="{C0A4D3B1-1D98-D347-A264-0A06E9C80826}" destId="{6D8BAFE5-5626-0149-A8BF-56F0C29ED7B5}" srcOrd="1" destOrd="0" presId="urn:microsoft.com/office/officeart/2008/layout/CircleAccentTimeline"/>
    <dgm:cxn modelId="{54D5464D-DC13-2941-860A-359ACDB439FB}" type="presParOf" srcId="{C0A4D3B1-1D98-D347-A264-0A06E9C80826}" destId="{F43EC808-FFAA-D241-9EDA-35FF0A661ECD}" srcOrd="2" destOrd="0" presId="urn:microsoft.com/office/officeart/2008/layout/CircleAccentTimeline"/>
    <dgm:cxn modelId="{EBAB03EB-CF85-9645-BC1C-0673EEE0C0FE}" type="presParOf" srcId="{68A9A2D3-D07B-D349-8F96-847013B8280F}" destId="{BEF6BB3C-CD06-E144-BB9D-0CDAF98B543A}" srcOrd="9" destOrd="0" presId="urn:microsoft.com/office/officeart/2008/layout/CircleAccentTimeline"/>
    <dgm:cxn modelId="{956110FE-D9C8-0C4A-9715-46129D50F764}" type="presParOf" srcId="{68A9A2D3-D07B-D349-8F96-847013B8280F}" destId="{92A2BA8A-C61E-0048-89C0-5933EA92E3C7}" srcOrd="10" destOrd="0" presId="urn:microsoft.com/office/officeart/2008/layout/CircleAccentTimeline"/>
    <dgm:cxn modelId="{8D377314-BE8D-E242-8F17-01BA2403A7B9}" type="presParOf" srcId="{68A9A2D3-D07B-D349-8F96-847013B8280F}" destId="{2B1CDDEF-AF43-7642-B832-F09E40F9AB5A}" srcOrd="11" destOrd="0" presId="urn:microsoft.com/office/officeart/2008/layout/CircleAccentTimeline"/>
    <dgm:cxn modelId="{9A9A4DAF-9BFA-7641-96BB-BA21307C8F7F}" type="presParOf" srcId="{2B1CDDEF-AF43-7642-B832-F09E40F9AB5A}" destId="{5F5E856E-DAB1-C046-80F0-EE21646F2670}" srcOrd="0" destOrd="0" presId="urn:microsoft.com/office/officeart/2008/layout/CircleAccentTimeline"/>
    <dgm:cxn modelId="{D966B25C-97F5-5446-9E56-674A2024AB38}" type="presParOf" srcId="{2B1CDDEF-AF43-7642-B832-F09E40F9AB5A}" destId="{E517D91C-9618-8146-9E69-C11DE16C2516}" srcOrd="1" destOrd="0" presId="urn:microsoft.com/office/officeart/2008/layout/CircleAccentTimeline"/>
    <dgm:cxn modelId="{FA8509D5-3B09-1D4B-976D-535E99B429E5}" type="presParOf" srcId="{2B1CDDEF-AF43-7642-B832-F09E40F9AB5A}" destId="{AD7699CF-471F-7443-8D8A-7903EE9F99BB}" srcOrd="2" destOrd="0" presId="urn:microsoft.com/office/officeart/2008/layout/CircleAccentTimeline"/>
    <dgm:cxn modelId="{052C0B3F-5833-5244-8B49-7404CFCB0FC7}" type="presParOf" srcId="{68A9A2D3-D07B-D349-8F96-847013B8280F}" destId="{740B9595-82A3-7F46-B62E-E33D1230C65A}" srcOrd="12" destOrd="0" presId="urn:microsoft.com/office/officeart/2008/layout/CircleAccentTimeline"/>
    <dgm:cxn modelId="{BAD4C1E5-1F02-4849-95B1-1A341D926662}" type="presParOf" srcId="{68A9A2D3-D07B-D349-8F96-847013B8280F}" destId="{9903E80B-8BEC-FB4E-A3DC-C27D33F16692}" srcOrd="13" destOrd="0" presId="urn:microsoft.com/office/officeart/2008/layout/CircleAccentTimeline"/>
    <dgm:cxn modelId="{02C3CB0A-7FDF-9D4B-80A2-6061C7093D77}" type="presParOf" srcId="{68A9A2D3-D07B-D349-8F96-847013B8280F}" destId="{31BB921B-9E00-D14D-BE2A-2F3938196B99}" srcOrd="14" destOrd="0" presId="urn:microsoft.com/office/officeart/2008/layout/CircleAccentTimeline"/>
    <dgm:cxn modelId="{1E96921F-340E-D640-86D8-0072256E77E8}" type="presParOf" srcId="{68A9A2D3-D07B-D349-8F96-847013B8280F}" destId="{F7C6A82A-4A3A-2E47-AB69-A00C307172F9}" srcOrd="15" destOrd="0" presId="urn:microsoft.com/office/officeart/2008/layout/CircleAccentTimeline"/>
    <dgm:cxn modelId="{72B4E0BB-2486-7043-80B6-AB1DB984F10C}" type="presParOf" srcId="{F7C6A82A-4A3A-2E47-AB69-A00C307172F9}" destId="{3BA57C73-9275-E445-8A60-380EA5540EE4}" srcOrd="0" destOrd="0" presId="urn:microsoft.com/office/officeart/2008/layout/CircleAccentTimeline"/>
    <dgm:cxn modelId="{81927450-31EB-0249-AC89-8FA01CA1FAC1}" type="presParOf" srcId="{F7C6A82A-4A3A-2E47-AB69-A00C307172F9}" destId="{5E70BC8E-E81D-E849-9D6A-AA29EE033B45}" srcOrd="1" destOrd="0" presId="urn:microsoft.com/office/officeart/2008/layout/CircleAccentTimeline"/>
    <dgm:cxn modelId="{DE276AEF-FA40-9642-92DC-FA83F15ADF67}" type="presParOf" srcId="{F7C6A82A-4A3A-2E47-AB69-A00C307172F9}" destId="{1BB04BC4-FC38-2B4E-991C-D0004EBC2DB5}" srcOrd="2" destOrd="0" presId="urn:microsoft.com/office/officeart/2008/layout/CircleAccentTimeline"/>
    <dgm:cxn modelId="{FCEA3464-48A3-5145-8782-1D003737A485}" type="presParOf" srcId="{68A9A2D3-D07B-D349-8F96-847013B8280F}" destId="{F9BB5F54-CD00-E944-A504-0EE8A7C63062}" srcOrd="16" destOrd="0" presId="urn:microsoft.com/office/officeart/2008/layout/CircleAccentTimeline"/>
    <dgm:cxn modelId="{20931EB4-3FD2-9647-B600-E1672F902B42}" type="presParOf" srcId="{68A9A2D3-D07B-D349-8F96-847013B8280F}" destId="{0B5618F0-8846-5845-8442-A291CBB7DEAB}" srcOrd="17" destOrd="0" presId="urn:microsoft.com/office/officeart/2008/layout/CircleAccentTimeline"/>
    <dgm:cxn modelId="{33C44654-8FB2-7C4C-A5FB-2018F71D09E9}" type="presParOf" srcId="{68A9A2D3-D07B-D349-8F96-847013B8280F}" destId="{E35FB0BF-5957-8A47-A1F8-2C699C03A169}" srcOrd="18" destOrd="0" presId="urn:microsoft.com/office/officeart/2008/layout/CircleAccentTimeline"/>
    <dgm:cxn modelId="{BD197D04-F45A-1C4B-B161-0B4DABFF0561}" type="presParOf" srcId="{68A9A2D3-D07B-D349-8F96-847013B8280F}" destId="{E7E67E66-6A4E-CC4E-923F-E9513C543A50}" srcOrd="19" destOrd="0" presId="urn:microsoft.com/office/officeart/2008/layout/CircleAccentTimeline"/>
    <dgm:cxn modelId="{84105E67-76BA-FE44-9268-5DF042D151C5}" type="presParOf" srcId="{E7E67E66-6A4E-CC4E-923F-E9513C543A50}" destId="{26672792-C1F8-5840-B7DD-0479E34D0F6C}" srcOrd="0" destOrd="0" presId="urn:microsoft.com/office/officeart/2008/layout/CircleAccentTimeline"/>
    <dgm:cxn modelId="{BDC1B909-194A-A348-8DE8-19B1DE3C028B}" type="presParOf" srcId="{E7E67E66-6A4E-CC4E-923F-E9513C543A50}" destId="{E5480D43-ED4D-504B-A768-7B2B5832C5F4}" srcOrd="1" destOrd="0" presId="urn:microsoft.com/office/officeart/2008/layout/CircleAccentTimeline"/>
    <dgm:cxn modelId="{BBAD1135-802B-074F-BBA6-EE9A715BC16D}" type="presParOf" srcId="{E7E67E66-6A4E-CC4E-923F-E9513C543A50}" destId="{701F344A-0A70-C845-9A72-9BF886925DA2}" srcOrd="2" destOrd="0" presId="urn:microsoft.com/office/officeart/2008/layout/CircleAccentTimeline"/>
    <dgm:cxn modelId="{60CF9A60-A6F6-A84D-B1EF-D93340F6F630}" type="presParOf" srcId="{68A9A2D3-D07B-D349-8F96-847013B8280F}" destId="{8DE248F2-80E3-0E4E-87F4-7DC0AB5438C6}" srcOrd="20" destOrd="0" presId="urn:microsoft.com/office/officeart/2008/layout/CircleAccentTimeline"/>
    <dgm:cxn modelId="{B5F27CC0-789E-8C44-8000-09D6FC126144}" type="presParOf" srcId="{68A9A2D3-D07B-D349-8F96-847013B8280F}" destId="{662FE5D2-9DD5-574A-ADE3-5ADCCEE426C2}" srcOrd="2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D9466A-DA1A-8A43-97F4-7E56DE3FDE99}" type="doc">
      <dgm:prSet loTypeId="urn:microsoft.com/office/officeart/2008/layout/CircleAccentTimeline" loCatId="" qsTypeId="urn:microsoft.com/office/officeart/2005/8/quickstyle/simple4" qsCatId="simple" csTypeId="urn:microsoft.com/office/officeart/2005/8/colors/accent1_2" csCatId="accent1" phldr="1"/>
      <dgm:spPr/>
      <dgm:t>
        <a:bodyPr/>
        <a:lstStyle/>
        <a:p>
          <a:endParaRPr lang="en-US"/>
        </a:p>
      </dgm:t>
    </dgm:pt>
    <dgm:pt modelId="{2A6C228E-0022-AD42-934F-E2269B1B777E}">
      <dgm:prSet phldrT="[Text]" custT="1"/>
      <dgm:spPr/>
      <dgm:t>
        <a:bodyPr/>
        <a:lstStyle/>
        <a:p>
          <a:r>
            <a:rPr lang="en-US" sz="1600" dirty="0" err="1" smtClean="0">
              <a:solidFill>
                <a:srgbClr val="FFFF00"/>
              </a:solidFill>
            </a:rPr>
            <a:t>Dx</a:t>
          </a:r>
          <a:r>
            <a:rPr lang="en-US" sz="1600" dirty="0" smtClean="0">
              <a:solidFill>
                <a:srgbClr val="FFFF00"/>
              </a:solidFill>
            </a:rPr>
            <a:t> 1</a:t>
          </a:r>
          <a:endParaRPr lang="en-US" sz="1600" dirty="0">
            <a:solidFill>
              <a:srgbClr val="FFFF00"/>
            </a:solidFill>
          </a:endParaRPr>
        </a:p>
      </dgm:t>
    </dgm:pt>
    <dgm:pt modelId="{35DC71F4-7915-A24A-9CDE-EDEE65E85036}" type="parTrans" cxnId="{85D8F220-4C64-154F-B19A-1907DA5478A3}">
      <dgm:prSet/>
      <dgm:spPr/>
      <dgm:t>
        <a:bodyPr/>
        <a:lstStyle/>
        <a:p>
          <a:endParaRPr lang="en-US" sz="1200">
            <a:solidFill>
              <a:srgbClr val="FFFF00"/>
            </a:solidFill>
          </a:endParaRPr>
        </a:p>
      </dgm:t>
    </dgm:pt>
    <dgm:pt modelId="{6C9E9B87-7161-EA47-A614-A2F5BBA55621}" type="sibTrans" cxnId="{85D8F220-4C64-154F-B19A-1907DA5478A3}">
      <dgm:prSet/>
      <dgm:spPr/>
      <dgm:t>
        <a:bodyPr/>
        <a:lstStyle/>
        <a:p>
          <a:endParaRPr lang="en-US" sz="1200">
            <a:solidFill>
              <a:srgbClr val="FFFF00"/>
            </a:solidFill>
          </a:endParaRPr>
        </a:p>
      </dgm:t>
    </dgm:pt>
    <dgm:pt modelId="{CC91DF0B-C465-4448-9E5A-4E972DAF62F7}">
      <dgm:prSet phldrT="[Text]" custT="1"/>
      <dgm:spPr/>
      <dgm:t>
        <a:bodyPr/>
        <a:lstStyle/>
        <a:p>
          <a:r>
            <a:rPr lang="en-US" sz="1400" dirty="0" smtClean="0">
              <a:solidFill>
                <a:srgbClr val="FFFF00"/>
              </a:solidFill>
            </a:rPr>
            <a:t>Drug 1</a:t>
          </a:r>
          <a:endParaRPr lang="en-US" sz="1400" dirty="0">
            <a:solidFill>
              <a:srgbClr val="FFFF00"/>
            </a:solidFill>
          </a:endParaRPr>
        </a:p>
      </dgm:t>
    </dgm:pt>
    <dgm:pt modelId="{3D14E36A-8007-4245-858F-0D667209AD14}" type="parTrans" cxnId="{26B9ED5D-229E-0940-A65D-1A7C5C999383}">
      <dgm:prSet/>
      <dgm:spPr/>
      <dgm:t>
        <a:bodyPr/>
        <a:lstStyle/>
        <a:p>
          <a:endParaRPr lang="en-US" sz="1200">
            <a:solidFill>
              <a:srgbClr val="FFFF00"/>
            </a:solidFill>
          </a:endParaRPr>
        </a:p>
      </dgm:t>
    </dgm:pt>
    <dgm:pt modelId="{6959EED0-682E-2144-9FFF-26738CC4C929}" type="sibTrans" cxnId="{26B9ED5D-229E-0940-A65D-1A7C5C999383}">
      <dgm:prSet/>
      <dgm:spPr/>
      <dgm:t>
        <a:bodyPr/>
        <a:lstStyle/>
        <a:p>
          <a:endParaRPr lang="en-US" sz="1200">
            <a:solidFill>
              <a:srgbClr val="FFFF00"/>
            </a:solidFill>
          </a:endParaRPr>
        </a:p>
      </dgm:t>
    </dgm:pt>
    <dgm:pt modelId="{D715213E-E578-1A4C-ADBA-E650D96C6B7B}">
      <dgm:prSet phldrT="[Text]" custT="1"/>
      <dgm:spPr/>
      <dgm:t>
        <a:bodyPr/>
        <a:lstStyle/>
        <a:p>
          <a:r>
            <a:rPr lang="en-US" sz="1100" dirty="0" smtClean="0">
              <a:solidFill>
                <a:srgbClr val="FFFF00"/>
              </a:solidFill>
            </a:rPr>
            <a:t>Add Drug 2</a:t>
          </a:r>
          <a:endParaRPr lang="en-US" sz="1100" dirty="0">
            <a:solidFill>
              <a:srgbClr val="FFFF00"/>
            </a:solidFill>
          </a:endParaRPr>
        </a:p>
      </dgm:t>
    </dgm:pt>
    <dgm:pt modelId="{13EE0560-3F84-0F4A-833C-D3AA7239650D}" type="parTrans" cxnId="{293A9DD9-9150-1F48-B4FB-195476763AF8}">
      <dgm:prSet/>
      <dgm:spPr/>
      <dgm:t>
        <a:bodyPr/>
        <a:lstStyle/>
        <a:p>
          <a:endParaRPr lang="en-US" sz="1200">
            <a:solidFill>
              <a:srgbClr val="FFFF00"/>
            </a:solidFill>
          </a:endParaRPr>
        </a:p>
      </dgm:t>
    </dgm:pt>
    <dgm:pt modelId="{045F8D58-B6B0-144E-854A-FB2C3C89C972}" type="sibTrans" cxnId="{293A9DD9-9150-1F48-B4FB-195476763AF8}">
      <dgm:prSet/>
      <dgm:spPr/>
      <dgm:t>
        <a:bodyPr/>
        <a:lstStyle/>
        <a:p>
          <a:endParaRPr lang="en-US" sz="1200">
            <a:solidFill>
              <a:srgbClr val="FFFF00"/>
            </a:solidFill>
          </a:endParaRPr>
        </a:p>
      </dgm:t>
    </dgm:pt>
    <dgm:pt modelId="{69B7A509-30FF-884E-ABBC-12F7CAB36DFA}">
      <dgm:prSet phldrT="[Text]" custT="1"/>
      <dgm:spPr/>
      <dgm:t>
        <a:bodyPr/>
        <a:lstStyle/>
        <a:p>
          <a:r>
            <a:rPr lang="en-US" sz="1600" dirty="0" err="1" smtClean="0">
              <a:solidFill>
                <a:srgbClr val="FFFF00"/>
              </a:solidFill>
            </a:rPr>
            <a:t>Dx</a:t>
          </a:r>
          <a:r>
            <a:rPr lang="en-US" sz="1600" dirty="0" smtClean="0">
              <a:solidFill>
                <a:srgbClr val="FFFF00"/>
              </a:solidFill>
            </a:rPr>
            <a:t> 1+2</a:t>
          </a:r>
          <a:endParaRPr lang="en-US" sz="1600" dirty="0">
            <a:solidFill>
              <a:srgbClr val="FFFF00"/>
            </a:solidFill>
          </a:endParaRPr>
        </a:p>
      </dgm:t>
    </dgm:pt>
    <dgm:pt modelId="{DE983DFB-E6D2-8C40-B254-343519F46357}" type="parTrans" cxnId="{058B65D9-1C89-A046-B05E-8DFD00597672}">
      <dgm:prSet/>
      <dgm:spPr/>
      <dgm:t>
        <a:bodyPr/>
        <a:lstStyle/>
        <a:p>
          <a:endParaRPr lang="en-US" sz="1200">
            <a:solidFill>
              <a:srgbClr val="FFFF00"/>
            </a:solidFill>
          </a:endParaRPr>
        </a:p>
      </dgm:t>
    </dgm:pt>
    <dgm:pt modelId="{4DCEB737-86B6-C44E-BC44-F993530EA46A}" type="sibTrans" cxnId="{058B65D9-1C89-A046-B05E-8DFD00597672}">
      <dgm:prSet/>
      <dgm:spPr/>
      <dgm:t>
        <a:bodyPr/>
        <a:lstStyle/>
        <a:p>
          <a:endParaRPr lang="en-US" sz="1200">
            <a:solidFill>
              <a:srgbClr val="FFFF00"/>
            </a:solidFill>
          </a:endParaRPr>
        </a:p>
      </dgm:t>
    </dgm:pt>
    <dgm:pt modelId="{949E6CCC-D54E-7D44-90BD-0AAC2EEDCFE4}">
      <dgm:prSet phldrT="[Text]" custT="1"/>
      <dgm:spPr/>
      <dgm:t>
        <a:bodyPr/>
        <a:lstStyle/>
        <a:p>
          <a:r>
            <a:rPr lang="en-US" sz="1400" dirty="0" smtClean="0">
              <a:solidFill>
                <a:srgbClr val="FFFF00"/>
              </a:solidFill>
            </a:rPr>
            <a:t>Drug 3</a:t>
          </a:r>
          <a:endParaRPr lang="en-US" sz="1400" dirty="0">
            <a:solidFill>
              <a:srgbClr val="FFFF00"/>
            </a:solidFill>
          </a:endParaRPr>
        </a:p>
      </dgm:t>
    </dgm:pt>
    <dgm:pt modelId="{37884180-F50B-084D-840D-B34861CD29B5}" type="parTrans" cxnId="{613D6B82-0886-1C41-901F-B7EBCA114E1C}">
      <dgm:prSet/>
      <dgm:spPr/>
      <dgm:t>
        <a:bodyPr/>
        <a:lstStyle/>
        <a:p>
          <a:endParaRPr lang="en-US" sz="1200">
            <a:solidFill>
              <a:srgbClr val="FFFF00"/>
            </a:solidFill>
          </a:endParaRPr>
        </a:p>
      </dgm:t>
    </dgm:pt>
    <dgm:pt modelId="{D71B3179-E3DD-774F-B0EA-51B21E00C514}" type="sibTrans" cxnId="{613D6B82-0886-1C41-901F-B7EBCA114E1C}">
      <dgm:prSet/>
      <dgm:spPr/>
      <dgm:t>
        <a:bodyPr/>
        <a:lstStyle/>
        <a:p>
          <a:endParaRPr lang="en-US" sz="1200">
            <a:solidFill>
              <a:srgbClr val="FFFF00"/>
            </a:solidFill>
          </a:endParaRPr>
        </a:p>
      </dgm:t>
    </dgm:pt>
    <dgm:pt modelId="{4014E622-DC9B-3F45-ABE3-ECBFDD245BD5}">
      <dgm:prSet phldrT="[Text]" custT="1"/>
      <dgm:spPr/>
      <dgm:t>
        <a:bodyPr/>
        <a:lstStyle/>
        <a:p>
          <a:r>
            <a:rPr lang="en-US" sz="1100" dirty="0" smtClean="0">
              <a:solidFill>
                <a:srgbClr val="FFFF00"/>
              </a:solidFill>
            </a:rPr>
            <a:t>Add Drug 4</a:t>
          </a:r>
          <a:endParaRPr lang="en-US" sz="1100" dirty="0">
            <a:solidFill>
              <a:srgbClr val="FFFF00"/>
            </a:solidFill>
          </a:endParaRPr>
        </a:p>
      </dgm:t>
    </dgm:pt>
    <dgm:pt modelId="{3FC43042-9FF4-8A4A-B92C-83C581EB92F1}" type="parTrans" cxnId="{856AB2B1-3378-244F-8FA8-29D3FD10690C}">
      <dgm:prSet/>
      <dgm:spPr/>
      <dgm:t>
        <a:bodyPr/>
        <a:lstStyle/>
        <a:p>
          <a:endParaRPr lang="en-US" sz="1200">
            <a:solidFill>
              <a:srgbClr val="FFFF00"/>
            </a:solidFill>
          </a:endParaRPr>
        </a:p>
      </dgm:t>
    </dgm:pt>
    <dgm:pt modelId="{28C359F8-70B8-FC4E-A45A-9BEB5CEB3B3D}" type="sibTrans" cxnId="{856AB2B1-3378-244F-8FA8-29D3FD10690C}">
      <dgm:prSet/>
      <dgm:spPr/>
      <dgm:t>
        <a:bodyPr/>
        <a:lstStyle/>
        <a:p>
          <a:endParaRPr lang="en-US" sz="1200">
            <a:solidFill>
              <a:srgbClr val="FFFF00"/>
            </a:solidFill>
          </a:endParaRPr>
        </a:p>
      </dgm:t>
    </dgm:pt>
    <dgm:pt modelId="{68A9A2D3-D07B-D349-8F96-847013B8280F}" type="pres">
      <dgm:prSet presAssocID="{4FD9466A-DA1A-8A43-97F4-7E56DE3FDE99}" presName="Name0" presStyleCnt="0">
        <dgm:presLayoutVars>
          <dgm:dir/>
        </dgm:presLayoutVars>
      </dgm:prSet>
      <dgm:spPr/>
      <dgm:t>
        <a:bodyPr/>
        <a:lstStyle/>
        <a:p>
          <a:endParaRPr lang="en-US"/>
        </a:p>
      </dgm:t>
    </dgm:pt>
    <dgm:pt modelId="{522C11D2-340A-634C-B2C1-DCFCFB2FBC81}" type="pres">
      <dgm:prSet presAssocID="{2A6C228E-0022-AD42-934F-E2269B1B777E}" presName="parComposite" presStyleCnt="0"/>
      <dgm:spPr/>
    </dgm:pt>
    <dgm:pt modelId="{D4B4072C-4870-9848-BCB8-616870B2C51A}" type="pres">
      <dgm:prSet presAssocID="{2A6C228E-0022-AD42-934F-E2269B1B777E}" presName="parBigCircle" presStyleLbl="node0" presStyleIdx="0" presStyleCnt="2"/>
      <dgm:spPr/>
    </dgm:pt>
    <dgm:pt modelId="{15B54181-B772-4848-A771-B06CE2C8BC1A}" type="pres">
      <dgm:prSet presAssocID="{2A6C228E-0022-AD42-934F-E2269B1B777E}" presName="parTx" presStyleLbl="revTx" presStyleIdx="0" presStyleCnt="10"/>
      <dgm:spPr/>
      <dgm:t>
        <a:bodyPr/>
        <a:lstStyle/>
        <a:p>
          <a:endParaRPr lang="en-US"/>
        </a:p>
      </dgm:t>
    </dgm:pt>
    <dgm:pt modelId="{E9BEF895-1EB9-E64A-9AC0-02EB5574C14B}" type="pres">
      <dgm:prSet presAssocID="{2A6C228E-0022-AD42-934F-E2269B1B777E}" presName="bSpace" presStyleCnt="0"/>
      <dgm:spPr/>
    </dgm:pt>
    <dgm:pt modelId="{A5514209-F2C3-1A49-97F5-5065095FEB4D}" type="pres">
      <dgm:prSet presAssocID="{2A6C228E-0022-AD42-934F-E2269B1B777E}" presName="parBackupNorm" presStyleCnt="0"/>
      <dgm:spPr/>
    </dgm:pt>
    <dgm:pt modelId="{1AA967DB-CB84-6344-9F4E-D97D65213EC5}" type="pres">
      <dgm:prSet presAssocID="{6C9E9B87-7161-EA47-A614-A2F5BBA55621}" presName="parSpace" presStyleCnt="0"/>
      <dgm:spPr/>
    </dgm:pt>
    <dgm:pt modelId="{55E6DF2B-7881-5348-8A6D-6A3C6605D2FB}" type="pres">
      <dgm:prSet presAssocID="{CC91DF0B-C465-4448-9E5A-4E972DAF62F7}" presName="desBackupLeftNorm" presStyleCnt="0"/>
      <dgm:spPr/>
    </dgm:pt>
    <dgm:pt modelId="{4D9AE276-7E31-5C4C-A8DE-CF17E4E0FE9D}" type="pres">
      <dgm:prSet presAssocID="{CC91DF0B-C465-4448-9E5A-4E972DAF62F7}" presName="desComposite" presStyleCnt="0"/>
      <dgm:spPr/>
    </dgm:pt>
    <dgm:pt modelId="{1925F96A-75D8-C848-B28D-8DE2C7915604}" type="pres">
      <dgm:prSet presAssocID="{CC91DF0B-C465-4448-9E5A-4E972DAF62F7}" presName="desCircle" presStyleLbl="node1" presStyleIdx="0" presStyleCnt="4"/>
      <dgm:spPr/>
    </dgm:pt>
    <dgm:pt modelId="{125ABEE0-2F85-1D42-BEE1-3B703194688B}" type="pres">
      <dgm:prSet presAssocID="{CC91DF0B-C465-4448-9E5A-4E972DAF62F7}" presName="chTx" presStyleLbl="revTx" presStyleIdx="1" presStyleCnt="10"/>
      <dgm:spPr/>
      <dgm:t>
        <a:bodyPr/>
        <a:lstStyle/>
        <a:p>
          <a:endParaRPr lang="en-US"/>
        </a:p>
      </dgm:t>
    </dgm:pt>
    <dgm:pt modelId="{67A0A53D-CC9F-F74D-AEDF-72A4F2C97C3F}" type="pres">
      <dgm:prSet presAssocID="{CC91DF0B-C465-4448-9E5A-4E972DAF62F7}" presName="desTx" presStyleLbl="revTx" presStyleIdx="2" presStyleCnt="10">
        <dgm:presLayoutVars>
          <dgm:bulletEnabled val="1"/>
        </dgm:presLayoutVars>
      </dgm:prSet>
      <dgm:spPr/>
    </dgm:pt>
    <dgm:pt modelId="{601E6C91-B8A8-6848-81F6-A83937DECFD6}" type="pres">
      <dgm:prSet presAssocID="{CC91DF0B-C465-4448-9E5A-4E972DAF62F7}" presName="desBackupRightNorm" presStyleCnt="0"/>
      <dgm:spPr/>
    </dgm:pt>
    <dgm:pt modelId="{40D3FF1B-EEEA-DF46-8A34-3C20D89629B4}" type="pres">
      <dgm:prSet presAssocID="{6959EED0-682E-2144-9FFF-26738CC4C929}" presName="desSpace" presStyleCnt="0"/>
      <dgm:spPr/>
    </dgm:pt>
    <dgm:pt modelId="{D4073075-B3A2-A749-8987-A524826DD2AA}" type="pres">
      <dgm:prSet presAssocID="{D715213E-E578-1A4C-ADBA-E650D96C6B7B}" presName="desBackupLeftNorm" presStyleCnt="0"/>
      <dgm:spPr/>
    </dgm:pt>
    <dgm:pt modelId="{C0A4D3B1-1D98-D347-A264-0A06E9C80826}" type="pres">
      <dgm:prSet presAssocID="{D715213E-E578-1A4C-ADBA-E650D96C6B7B}" presName="desComposite" presStyleCnt="0"/>
      <dgm:spPr/>
    </dgm:pt>
    <dgm:pt modelId="{2DE201D5-4C8A-9F47-8EE7-7C24B09F422C}" type="pres">
      <dgm:prSet presAssocID="{D715213E-E578-1A4C-ADBA-E650D96C6B7B}" presName="desCircle" presStyleLbl="node1" presStyleIdx="1" presStyleCnt="4"/>
      <dgm:spPr/>
    </dgm:pt>
    <dgm:pt modelId="{6D8BAFE5-5626-0149-A8BF-56F0C29ED7B5}" type="pres">
      <dgm:prSet presAssocID="{D715213E-E578-1A4C-ADBA-E650D96C6B7B}" presName="chTx" presStyleLbl="revTx" presStyleIdx="3" presStyleCnt="10"/>
      <dgm:spPr/>
      <dgm:t>
        <a:bodyPr/>
        <a:lstStyle/>
        <a:p>
          <a:endParaRPr lang="en-US"/>
        </a:p>
      </dgm:t>
    </dgm:pt>
    <dgm:pt modelId="{F43EC808-FFAA-D241-9EDA-35FF0A661ECD}" type="pres">
      <dgm:prSet presAssocID="{D715213E-E578-1A4C-ADBA-E650D96C6B7B}" presName="desTx" presStyleLbl="revTx" presStyleIdx="4" presStyleCnt="10">
        <dgm:presLayoutVars>
          <dgm:bulletEnabled val="1"/>
        </dgm:presLayoutVars>
      </dgm:prSet>
      <dgm:spPr/>
    </dgm:pt>
    <dgm:pt modelId="{BEF6BB3C-CD06-E144-BB9D-0CDAF98B543A}" type="pres">
      <dgm:prSet presAssocID="{D715213E-E578-1A4C-ADBA-E650D96C6B7B}" presName="desBackupRightNorm" presStyleCnt="0"/>
      <dgm:spPr/>
    </dgm:pt>
    <dgm:pt modelId="{92A2BA8A-C61E-0048-89C0-5933EA92E3C7}" type="pres">
      <dgm:prSet presAssocID="{045F8D58-B6B0-144E-854A-FB2C3C89C972}" presName="desSpace" presStyleCnt="0"/>
      <dgm:spPr/>
    </dgm:pt>
    <dgm:pt modelId="{2B1CDDEF-AF43-7642-B832-F09E40F9AB5A}" type="pres">
      <dgm:prSet presAssocID="{69B7A509-30FF-884E-ABBC-12F7CAB36DFA}" presName="parComposite" presStyleCnt="0"/>
      <dgm:spPr/>
    </dgm:pt>
    <dgm:pt modelId="{5F5E856E-DAB1-C046-80F0-EE21646F2670}" type="pres">
      <dgm:prSet presAssocID="{69B7A509-30FF-884E-ABBC-12F7CAB36DFA}" presName="parBigCircle" presStyleLbl="node0" presStyleIdx="1" presStyleCnt="2"/>
      <dgm:spPr/>
    </dgm:pt>
    <dgm:pt modelId="{E517D91C-9618-8146-9E69-C11DE16C2516}" type="pres">
      <dgm:prSet presAssocID="{69B7A509-30FF-884E-ABBC-12F7CAB36DFA}" presName="parTx" presStyleLbl="revTx" presStyleIdx="5" presStyleCnt="10"/>
      <dgm:spPr/>
      <dgm:t>
        <a:bodyPr/>
        <a:lstStyle/>
        <a:p>
          <a:endParaRPr lang="en-US"/>
        </a:p>
      </dgm:t>
    </dgm:pt>
    <dgm:pt modelId="{AD7699CF-471F-7443-8D8A-7903EE9F99BB}" type="pres">
      <dgm:prSet presAssocID="{69B7A509-30FF-884E-ABBC-12F7CAB36DFA}" presName="bSpace" presStyleCnt="0"/>
      <dgm:spPr/>
    </dgm:pt>
    <dgm:pt modelId="{740B9595-82A3-7F46-B62E-E33D1230C65A}" type="pres">
      <dgm:prSet presAssocID="{69B7A509-30FF-884E-ABBC-12F7CAB36DFA}" presName="parBackupNorm" presStyleCnt="0"/>
      <dgm:spPr/>
    </dgm:pt>
    <dgm:pt modelId="{9903E80B-8BEC-FB4E-A3DC-C27D33F16692}" type="pres">
      <dgm:prSet presAssocID="{4DCEB737-86B6-C44E-BC44-F993530EA46A}" presName="parSpace" presStyleCnt="0"/>
      <dgm:spPr/>
    </dgm:pt>
    <dgm:pt modelId="{31BB921B-9E00-D14D-BE2A-2F3938196B99}" type="pres">
      <dgm:prSet presAssocID="{949E6CCC-D54E-7D44-90BD-0AAC2EEDCFE4}" presName="desBackupLeftNorm" presStyleCnt="0"/>
      <dgm:spPr/>
    </dgm:pt>
    <dgm:pt modelId="{F7C6A82A-4A3A-2E47-AB69-A00C307172F9}" type="pres">
      <dgm:prSet presAssocID="{949E6CCC-D54E-7D44-90BD-0AAC2EEDCFE4}" presName="desComposite" presStyleCnt="0"/>
      <dgm:spPr/>
    </dgm:pt>
    <dgm:pt modelId="{3BA57C73-9275-E445-8A60-380EA5540EE4}" type="pres">
      <dgm:prSet presAssocID="{949E6CCC-D54E-7D44-90BD-0AAC2EEDCFE4}" presName="desCircle" presStyleLbl="node1" presStyleIdx="2" presStyleCnt="4"/>
      <dgm:spPr/>
    </dgm:pt>
    <dgm:pt modelId="{5E70BC8E-E81D-E849-9D6A-AA29EE033B45}" type="pres">
      <dgm:prSet presAssocID="{949E6CCC-D54E-7D44-90BD-0AAC2EEDCFE4}" presName="chTx" presStyleLbl="revTx" presStyleIdx="6" presStyleCnt="10"/>
      <dgm:spPr/>
      <dgm:t>
        <a:bodyPr/>
        <a:lstStyle/>
        <a:p>
          <a:endParaRPr lang="en-US"/>
        </a:p>
      </dgm:t>
    </dgm:pt>
    <dgm:pt modelId="{1BB04BC4-FC38-2B4E-991C-D0004EBC2DB5}" type="pres">
      <dgm:prSet presAssocID="{949E6CCC-D54E-7D44-90BD-0AAC2EEDCFE4}" presName="desTx" presStyleLbl="revTx" presStyleIdx="7" presStyleCnt="10">
        <dgm:presLayoutVars>
          <dgm:bulletEnabled val="1"/>
        </dgm:presLayoutVars>
      </dgm:prSet>
      <dgm:spPr/>
    </dgm:pt>
    <dgm:pt modelId="{F9BB5F54-CD00-E944-A504-0EE8A7C63062}" type="pres">
      <dgm:prSet presAssocID="{949E6CCC-D54E-7D44-90BD-0AAC2EEDCFE4}" presName="desBackupRightNorm" presStyleCnt="0"/>
      <dgm:spPr/>
    </dgm:pt>
    <dgm:pt modelId="{0B5618F0-8846-5845-8442-A291CBB7DEAB}" type="pres">
      <dgm:prSet presAssocID="{D71B3179-E3DD-774F-B0EA-51B21E00C514}" presName="desSpace" presStyleCnt="0"/>
      <dgm:spPr/>
    </dgm:pt>
    <dgm:pt modelId="{E35FB0BF-5957-8A47-A1F8-2C699C03A169}" type="pres">
      <dgm:prSet presAssocID="{4014E622-DC9B-3F45-ABE3-ECBFDD245BD5}" presName="desBackupLeftNorm" presStyleCnt="0"/>
      <dgm:spPr/>
    </dgm:pt>
    <dgm:pt modelId="{E7E67E66-6A4E-CC4E-923F-E9513C543A50}" type="pres">
      <dgm:prSet presAssocID="{4014E622-DC9B-3F45-ABE3-ECBFDD245BD5}" presName="desComposite" presStyleCnt="0"/>
      <dgm:spPr/>
    </dgm:pt>
    <dgm:pt modelId="{26672792-C1F8-5840-B7DD-0479E34D0F6C}" type="pres">
      <dgm:prSet presAssocID="{4014E622-DC9B-3F45-ABE3-ECBFDD245BD5}" presName="desCircle" presStyleLbl="node1" presStyleIdx="3" presStyleCnt="4"/>
      <dgm:spPr/>
    </dgm:pt>
    <dgm:pt modelId="{E5480D43-ED4D-504B-A768-7B2B5832C5F4}" type="pres">
      <dgm:prSet presAssocID="{4014E622-DC9B-3F45-ABE3-ECBFDD245BD5}" presName="chTx" presStyleLbl="revTx" presStyleIdx="8" presStyleCnt="10"/>
      <dgm:spPr/>
      <dgm:t>
        <a:bodyPr/>
        <a:lstStyle/>
        <a:p>
          <a:endParaRPr lang="en-US"/>
        </a:p>
      </dgm:t>
    </dgm:pt>
    <dgm:pt modelId="{701F344A-0A70-C845-9A72-9BF886925DA2}" type="pres">
      <dgm:prSet presAssocID="{4014E622-DC9B-3F45-ABE3-ECBFDD245BD5}" presName="desTx" presStyleLbl="revTx" presStyleIdx="9" presStyleCnt="10">
        <dgm:presLayoutVars>
          <dgm:bulletEnabled val="1"/>
        </dgm:presLayoutVars>
      </dgm:prSet>
      <dgm:spPr/>
    </dgm:pt>
    <dgm:pt modelId="{8DE248F2-80E3-0E4E-87F4-7DC0AB5438C6}" type="pres">
      <dgm:prSet presAssocID="{4014E622-DC9B-3F45-ABE3-ECBFDD245BD5}" presName="desBackupRightNorm" presStyleCnt="0"/>
      <dgm:spPr/>
    </dgm:pt>
    <dgm:pt modelId="{662FE5D2-9DD5-574A-ADE3-5ADCCEE426C2}" type="pres">
      <dgm:prSet presAssocID="{28C359F8-70B8-FC4E-A45A-9BEB5CEB3B3D}" presName="desSpace" presStyleCnt="0"/>
      <dgm:spPr/>
    </dgm:pt>
  </dgm:ptLst>
  <dgm:cxnLst>
    <dgm:cxn modelId="{832B5AA9-0344-5543-91EA-7265403DC797}" type="presOf" srcId="{949E6CCC-D54E-7D44-90BD-0AAC2EEDCFE4}" destId="{5E70BC8E-E81D-E849-9D6A-AA29EE033B45}" srcOrd="0" destOrd="0" presId="urn:microsoft.com/office/officeart/2008/layout/CircleAccentTimeline"/>
    <dgm:cxn modelId="{85D8F220-4C64-154F-B19A-1907DA5478A3}" srcId="{4FD9466A-DA1A-8A43-97F4-7E56DE3FDE99}" destId="{2A6C228E-0022-AD42-934F-E2269B1B777E}" srcOrd="0" destOrd="0" parTransId="{35DC71F4-7915-A24A-9CDE-EDEE65E85036}" sibTransId="{6C9E9B87-7161-EA47-A614-A2F5BBA55621}"/>
    <dgm:cxn modelId="{C670C72A-E092-9945-B42E-AD5A28FCA3A4}" type="presOf" srcId="{4014E622-DC9B-3F45-ABE3-ECBFDD245BD5}" destId="{E5480D43-ED4D-504B-A768-7B2B5832C5F4}" srcOrd="0" destOrd="0" presId="urn:microsoft.com/office/officeart/2008/layout/CircleAccentTimeline"/>
    <dgm:cxn modelId="{293A9DD9-9150-1F48-B4FB-195476763AF8}" srcId="{2A6C228E-0022-AD42-934F-E2269B1B777E}" destId="{D715213E-E578-1A4C-ADBA-E650D96C6B7B}" srcOrd="1" destOrd="0" parTransId="{13EE0560-3F84-0F4A-833C-D3AA7239650D}" sibTransId="{045F8D58-B6B0-144E-854A-FB2C3C89C972}"/>
    <dgm:cxn modelId="{058B65D9-1C89-A046-B05E-8DFD00597672}" srcId="{4FD9466A-DA1A-8A43-97F4-7E56DE3FDE99}" destId="{69B7A509-30FF-884E-ABBC-12F7CAB36DFA}" srcOrd="1" destOrd="0" parTransId="{DE983DFB-E6D2-8C40-B254-343519F46357}" sibTransId="{4DCEB737-86B6-C44E-BC44-F993530EA46A}"/>
    <dgm:cxn modelId="{F7DB0661-9E90-B142-8FEE-19CAF74B82B3}" type="presOf" srcId="{D715213E-E578-1A4C-ADBA-E650D96C6B7B}" destId="{6D8BAFE5-5626-0149-A8BF-56F0C29ED7B5}" srcOrd="0" destOrd="0" presId="urn:microsoft.com/office/officeart/2008/layout/CircleAccentTimeline"/>
    <dgm:cxn modelId="{8FF6798D-A653-2447-8BDA-4B97AC3DE7C6}" type="presOf" srcId="{4FD9466A-DA1A-8A43-97F4-7E56DE3FDE99}" destId="{68A9A2D3-D07B-D349-8F96-847013B8280F}" srcOrd="0" destOrd="0" presId="urn:microsoft.com/office/officeart/2008/layout/CircleAccentTimeline"/>
    <dgm:cxn modelId="{26B9ED5D-229E-0940-A65D-1A7C5C999383}" srcId="{2A6C228E-0022-AD42-934F-E2269B1B777E}" destId="{CC91DF0B-C465-4448-9E5A-4E972DAF62F7}" srcOrd="0" destOrd="0" parTransId="{3D14E36A-8007-4245-858F-0D667209AD14}" sibTransId="{6959EED0-682E-2144-9FFF-26738CC4C929}"/>
    <dgm:cxn modelId="{2FC616F3-6009-2E4B-A2E4-62E9223D6F3D}" type="presOf" srcId="{69B7A509-30FF-884E-ABBC-12F7CAB36DFA}" destId="{E517D91C-9618-8146-9E69-C11DE16C2516}" srcOrd="0" destOrd="0" presId="urn:microsoft.com/office/officeart/2008/layout/CircleAccentTimeline"/>
    <dgm:cxn modelId="{856AB2B1-3378-244F-8FA8-29D3FD10690C}" srcId="{69B7A509-30FF-884E-ABBC-12F7CAB36DFA}" destId="{4014E622-DC9B-3F45-ABE3-ECBFDD245BD5}" srcOrd="1" destOrd="0" parTransId="{3FC43042-9FF4-8A4A-B92C-83C581EB92F1}" sibTransId="{28C359F8-70B8-FC4E-A45A-9BEB5CEB3B3D}"/>
    <dgm:cxn modelId="{1D890ACC-E0A3-C84B-A550-150EF9CD95A9}" type="presOf" srcId="{CC91DF0B-C465-4448-9E5A-4E972DAF62F7}" destId="{125ABEE0-2F85-1D42-BEE1-3B703194688B}" srcOrd="0" destOrd="0" presId="urn:microsoft.com/office/officeart/2008/layout/CircleAccentTimeline"/>
    <dgm:cxn modelId="{613D6B82-0886-1C41-901F-B7EBCA114E1C}" srcId="{69B7A509-30FF-884E-ABBC-12F7CAB36DFA}" destId="{949E6CCC-D54E-7D44-90BD-0AAC2EEDCFE4}" srcOrd="0" destOrd="0" parTransId="{37884180-F50B-084D-840D-B34861CD29B5}" sibTransId="{D71B3179-E3DD-774F-B0EA-51B21E00C514}"/>
    <dgm:cxn modelId="{979C3155-6265-AA42-92CD-604CA745252A}" type="presOf" srcId="{2A6C228E-0022-AD42-934F-E2269B1B777E}" destId="{15B54181-B772-4848-A771-B06CE2C8BC1A}" srcOrd="0" destOrd="0" presId="urn:microsoft.com/office/officeart/2008/layout/CircleAccentTimeline"/>
    <dgm:cxn modelId="{FA488AFD-4BF8-7A4A-A500-E21C546DB02E}" type="presParOf" srcId="{68A9A2D3-D07B-D349-8F96-847013B8280F}" destId="{522C11D2-340A-634C-B2C1-DCFCFB2FBC81}" srcOrd="0" destOrd="0" presId="urn:microsoft.com/office/officeart/2008/layout/CircleAccentTimeline"/>
    <dgm:cxn modelId="{9463585C-40B9-9E4E-8F35-3724B97EEF67}" type="presParOf" srcId="{522C11D2-340A-634C-B2C1-DCFCFB2FBC81}" destId="{D4B4072C-4870-9848-BCB8-616870B2C51A}" srcOrd="0" destOrd="0" presId="urn:microsoft.com/office/officeart/2008/layout/CircleAccentTimeline"/>
    <dgm:cxn modelId="{29774F9D-95A9-4E44-87C8-F0B7E54526F7}" type="presParOf" srcId="{522C11D2-340A-634C-B2C1-DCFCFB2FBC81}" destId="{15B54181-B772-4848-A771-B06CE2C8BC1A}" srcOrd="1" destOrd="0" presId="urn:microsoft.com/office/officeart/2008/layout/CircleAccentTimeline"/>
    <dgm:cxn modelId="{12B21CDA-E878-2249-AB80-2762196BD515}" type="presParOf" srcId="{522C11D2-340A-634C-B2C1-DCFCFB2FBC81}" destId="{E9BEF895-1EB9-E64A-9AC0-02EB5574C14B}" srcOrd="2" destOrd="0" presId="urn:microsoft.com/office/officeart/2008/layout/CircleAccentTimeline"/>
    <dgm:cxn modelId="{353CA83C-A25B-D94E-958B-8CF5BA3CC475}" type="presParOf" srcId="{68A9A2D3-D07B-D349-8F96-847013B8280F}" destId="{A5514209-F2C3-1A49-97F5-5065095FEB4D}" srcOrd="1" destOrd="0" presId="urn:microsoft.com/office/officeart/2008/layout/CircleAccentTimeline"/>
    <dgm:cxn modelId="{351AAE2D-F534-084A-A562-0F04D726134F}" type="presParOf" srcId="{68A9A2D3-D07B-D349-8F96-847013B8280F}" destId="{1AA967DB-CB84-6344-9F4E-D97D65213EC5}" srcOrd="2" destOrd="0" presId="urn:microsoft.com/office/officeart/2008/layout/CircleAccentTimeline"/>
    <dgm:cxn modelId="{15D3ACEE-9230-684C-B619-794E6EC47847}" type="presParOf" srcId="{68A9A2D3-D07B-D349-8F96-847013B8280F}" destId="{55E6DF2B-7881-5348-8A6D-6A3C6605D2FB}" srcOrd="3" destOrd="0" presId="urn:microsoft.com/office/officeart/2008/layout/CircleAccentTimeline"/>
    <dgm:cxn modelId="{75717799-2909-8048-B6B4-C842AEC69480}" type="presParOf" srcId="{68A9A2D3-D07B-D349-8F96-847013B8280F}" destId="{4D9AE276-7E31-5C4C-A8DE-CF17E4E0FE9D}" srcOrd="4" destOrd="0" presId="urn:microsoft.com/office/officeart/2008/layout/CircleAccentTimeline"/>
    <dgm:cxn modelId="{8FE8EA53-E41A-9945-80C8-EC0592733BC3}" type="presParOf" srcId="{4D9AE276-7E31-5C4C-A8DE-CF17E4E0FE9D}" destId="{1925F96A-75D8-C848-B28D-8DE2C7915604}" srcOrd="0" destOrd="0" presId="urn:microsoft.com/office/officeart/2008/layout/CircleAccentTimeline"/>
    <dgm:cxn modelId="{B0214FF5-08A2-D049-94B9-C433A5AA5F9D}" type="presParOf" srcId="{4D9AE276-7E31-5C4C-A8DE-CF17E4E0FE9D}" destId="{125ABEE0-2F85-1D42-BEE1-3B703194688B}" srcOrd="1" destOrd="0" presId="urn:microsoft.com/office/officeart/2008/layout/CircleAccentTimeline"/>
    <dgm:cxn modelId="{257DC4C7-DFFF-EB46-A183-9C7CC0ED58AC}" type="presParOf" srcId="{4D9AE276-7E31-5C4C-A8DE-CF17E4E0FE9D}" destId="{67A0A53D-CC9F-F74D-AEDF-72A4F2C97C3F}" srcOrd="2" destOrd="0" presId="urn:microsoft.com/office/officeart/2008/layout/CircleAccentTimeline"/>
    <dgm:cxn modelId="{44263EB1-8C84-DE43-AA39-3250FD8F8B23}" type="presParOf" srcId="{68A9A2D3-D07B-D349-8F96-847013B8280F}" destId="{601E6C91-B8A8-6848-81F6-A83937DECFD6}" srcOrd="5" destOrd="0" presId="urn:microsoft.com/office/officeart/2008/layout/CircleAccentTimeline"/>
    <dgm:cxn modelId="{5A8B3CCF-D885-CF40-900C-9CAE4362CEEA}" type="presParOf" srcId="{68A9A2D3-D07B-D349-8F96-847013B8280F}" destId="{40D3FF1B-EEEA-DF46-8A34-3C20D89629B4}" srcOrd="6" destOrd="0" presId="urn:microsoft.com/office/officeart/2008/layout/CircleAccentTimeline"/>
    <dgm:cxn modelId="{73B3F201-D975-F34A-8D73-7C6E07240DD8}" type="presParOf" srcId="{68A9A2D3-D07B-D349-8F96-847013B8280F}" destId="{D4073075-B3A2-A749-8987-A524826DD2AA}" srcOrd="7" destOrd="0" presId="urn:microsoft.com/office/officeart/2008/layout/CircleAccentTimeline"/>
    <dgm:cxn modelId="{5ADA616D-B38A-934F-8816-77BB1E459DDA}" type="presParOf" srcId="{68A9A2D3-D07B-D349-8F96-847013B8280F}" destId="{C0A4D3B1-1D98-D347-A264-0A06E9C80826}" srcOrd="8" destOrd="0" presId="urn:microsoft.com/office/officeart/2008/layout/CircleAccentTimeline"/>
    <dgm:cxn modelId="{F5CB59E0-9998-D743-96CC-4653AC0E3155}" type="presParOf" srcId="{C0A4D3B1-1D98-D347-A264-0A06E9C80826}" destId="{2DE201D5-4C8A-9F47-8EE7-7C24B09F422C}" srcOrd="0" destOrd="0" presId="urn:microsoft.com/office/officeart/2008/layout/CircleAccentTimeline"/>
    <dgm:cxn modelId="{0C7EDCA4-BED0-6848-BEA5-734A9B91D32A}" type="presParOf" srcId="{C0A4D3B1-1D98-D347-A264-0A06E9C80826}" destId="{6D8BAFE5-5626-0149-A8BF-56F0C29ED7B5}" srcOrd="1" destOrd="0" presId="urn:microsoft.com/office/officeart/2008/layout/CircleAccentTimeline"/>
    <dgm:cxn modelId="{5C5218F9-9311-4A42-B31F-FEFC9308E5A5}" type="presParOf" srcId="{C0A4D3B1-1D98-D347-A264-0A06E9C80826}" destId="{F43EC808-FFAA-D241-9EDA-35FF0A661ECD}" srcOrd="2" destOrd="0" presId="urn:microsoft.com/office/officeart/2008/layout/CircleAccentTimeline"/>
    <dgm:cxn modelId="{346C237C-996F-5843-BF78-279753354AAA}" type="presParOf" srcId="{68A9A2D3-D07B-D349-8F96-847013B8280F}" destId="{BEF6BB3C-CD06-E144-BB9D-0CDAF98B543A}" srcOrd="9" destOrd="0" presId="urn:microsoft.com/office/officeart/2008/layout/CircleAccentTimeline"/>
    <dgm:cxn modelId="{3D47B2DD-8367-CC40-BE54-05DAB55623CD}" type="presParOf" srcId="{68A9A2D3-D07B-D349-8F96-847013B8280F}" destId="{92A2BA8A-C61E-0048-89C0-5933EA92E3C7}" srcOrd="10" destOrd="0" presId="urn:microsoft.com/office/officeart/2008/layout/CircleAccentTimeline"/>
    <dgm:cxn modelId="{97A1B134-A247-424E-BDC1-0B8762B2460F}" type="presParOf" srcId="{68A9A2D3-D07B-D349-8F96-847013B8280F}" destId="{2B1CDDEF-AF43-7642-B832-F09E40F9AB5A}" srcOrd="11" destOrd="0" presId="urn:microsoft.com/office/officeart/2008/layout/CircleAccentTimeline"/>
    <dgm:cxn modelId="{A3CB24FB-A897-BE4A-BA93-EF106A05B0F0}" type="presParOf" srcId="{2B1CDDEF-AF43-7642-B832-F09E40F9AB5A}" destId="{5F5E856E-DAB1-C046-80F0-EE21646F2670}" srcOrd="0" destOrd="0" presId="urn:microsoft.com/office/officeart/2008/layout/CircleAccentTimeline"/>
    <dgm:cxn modelId="{B400618E-A868-0145-A1C1-AC4B616CBC87}" type="presParOf" srcId="{2B1CDDEF-AF43-7642-B832-F09E40F9AB5A}" destId="{E517D91C-9618-8146-9E69-C11DE16C2516}" srcOrd="1" destOrd="0" presId="urn:microsoft.com/office/officeart/2008/layout/CircleAccentTimeline"/>
    <dgm:cxn modelId="{4A189E0C-ED6F-974F-BA65-4C3E6F78E322}" type="presParOf" srcId="{2B1CDDEF-AF43-7642-B832-F09E40F9AB5A}" destId="{AD7699CF-471F-7443-8D8A-7903EE9F99BB}" srcOrd="2" destOrd="0" presId="urn:microsoft.com/office/officeart/2008/layout/CircleAccentTimeline"/>
    <dgm:cxn modelId="{108170DD-3982-5E42-9578-F6D2EBE44992}" type="presParOf" srcId="{68A9A2D3-D07B-D349-8F96-847013B8280F}" destId="{740B9595-82A3-7F46-B62E-E33D1230C65A}" srcOrd="12" destOrd="0" presId="urn:microsoft.com/office/officeart/2008/layout/CircleAccentTimeline"/>
    <dgm:cxn modelId="{BE2B5FB4-9E77-714E-AD88-49B9D0C48FA9}" type="presParOf" srcId="{68A9A2D3-D07B-D349-8F96-847013B8280F}" destId="{9903E80B-8BEC-FB4E-A3DC-C27D33F16692}" srcOrd="13" destOrd="0" presId="urn:microsoft.com/office/officeart/2008/layout/CircleAccentTimeline"/>
    <dgm:cxn modelId="{CF4A0C77-D879-7B4F-AD30-DB9A59DE475D}" type="presParOf" srcId="{68A9A2D3-D07B-D349-8F96-847013B8280F}" destId="{31BB921B-9E00-D14D-BE2A-2F3938196B99}" srcOrd="14" destOrd="0" presId="urn:microsoft.com/office/officeart/2008/layout/CircleAccentTimeline"/>
    <dgm:cxn modelId="{D0F7673B-7C94-0B4B-AB8A-44792E13E9CB}" type="presParOf" srcId="{68A9A2D3-D07B-D349-8F96-847013B8280F}" destId="{F7C6A82A-4A3A-2E47-AB69-A00C307172F9}" srcOrd="15" destOrd="0" presId="urn:microsoft.com/office/officeart/2008/layout/CircleAccentTimeline"/>
    <dgm:cxn modelId="{C585D741-49A7-C348-BDB6-870047CC4005}" type="presParOf" srcId="{F7C6A82A-4A3A-2E47-AB69-A00C307172F9}" destId="{3BA57C73-9275-E445-8A60-380EA5540EE4}" srcOrd="0" destOrd="0" presId="urn:microsoft.com/office/officeart/2008/layout/CircleAccentTimeline"/>
    <dgm:cxn modelId="{613A42B5-7B2A-D445-A1E5-1BC99BEC710A}" type="presParOf" srcId="{F7C6A82A-4A3A-2E47-AB69-A00C307172F9}" destId="{5E70BC8E-E81D-E849-9D6A-AA29EE033B45}" srcOrd="1" destOrd="0" presId="urn:microsoft.com/office/officeart/2008/layout/CircleAccentTimeline"/>
    <dgm:cxn modelId="{B43CEAC7-4266-844B-A852-9FBDA893B1E6}" type="presParOf" srcId="{F7C6A82A-4A3A-2E47-AB69-A00C307172F9}" destId="{1BB04BC4-FC38-2B4E-991C-D0004EBC2DB5}" srcOrd="2" destOrd="0" presId="urn:microsoft.com/office/officeart/2008/layout/CircleAccentTimeline"/>
    <dgm:cxn modelId="{438BF940-7C84-7D40-A38D-6DA0DA0CE3E5}" type="presParOf" srcId="{68A9A2D3-D07B-D349-8F96-847013B8280F}" destId="{F9BB5F54-CD00-E944-A504-0EE8A7C63062}" srcOrd="16" destOrd="0" presId="urn:microsoft.com/office/officeart/2008/layout/CircleAccentTimeline"/>
    <dgm:cxn modelId="{2A0E08E3-B036-4843-BCE1-D1A3B43AB0BD}" type="presParOf" srcId="{68A9A2D3-D07B-D349-8F96-847013B8280F}" destId="{0B5618F0-8846-5845-8442-A291CBB7DEAB}" srcOrd="17" destOrd="0" presId="urn:microsoft.com/office/officeart/2008/layout/CircleAccentTimeline"/>
    <dgm:cxn modelId="{C78859B8-0336-2045-AD34-7A3FA34D92D1}" type="presParOf" srcId="{68A9A2D3-D07B-D349-8F96-847013B8280F}" destId="{E35FB0BF-5957-8A47-A1F8-2C699C03A169}" srcOrd="18" destOrd="0" presId="urn:microsoft.com/office/officeart/2008/layout/CircleAccentTimeline"/>
    <dgm:cxn modelId="{CB78AD70-64C6-1B4C-86E6-BD860A416722}" type="presParOf" srcId="{68A9A2D3-D07B-D349-8F96-847013B8280F}" destId="{E7E67E66-6A4E-CC4E-923F-E9513C543A50}" srcOrd="19" destOrd="0" presId="urn:microsoft.com/office/officeart/2008/layout/CircleAccentTimeline"/>
    <dgm:cxn modelId="{291B9A75-33E3-3C4E-8208-58A960617302}" type="presParOf" srcId="{E7E67E66-6A4E-CC4E-923F-E9513C543A50}" destId="{26672792-C1F8-5840-B7DD-0479E34D0F6C}" srcOrd="0" destOrd="0" presId="urn:microsoft.com/office/officeart/2008/layout/CircleAccentTimeline"/>
    <dgm:cxn modelId="{1B2F03C3-4A93-1946-971F-6CCA0548D5A0}" type="presParOf" srcId="{E7E67E66-6A4E-CC4E-923F-E9513C543A50}" destId="{E5480D43-ED4D-504B-A768-7B2B5832C5F4}" srcOrd="1" destOrd="0" presId="urn:microsoft.com/office/officeart/2008/layout/CircleAccentTimeline"/>
    <dgm:cxn modelId="{13C46240-9CB5-A349-BA7F-34BA85A9F21E}" type="presParOf" srcId="{E7E67E66-6A4E-CC4E-923F-E9513C543A50}" destId="{701F344A-0A70-C845-9A72-9BF886925DA2}" srcOrd="2" destOrd="0" presId="urn:microsoft.com/office/officeart/2008/layout/CircleAccentTimeline"/>
    <dgm:cxn modelId="{10BFFF5A-394C-494F-A739-756D9E1EC0A9}" type="presParOf" srcId="{68A9A2D3-D07B-D349-8F96-847013B8280F}" destId="{8DE248F2-80E3-0E4E-87F4-7DC0AB5438C6}" srcOrd="20" destOrd="0" presId="urn:microsoft.com/office/officeart/2008/layout/CircleAccentTimeline"/>
    <dgm:cxn modelId="{B2030C71-DC08-1048-9CB3-EBCF99469B50}" type="presParOf" srcId="{68A9A2D3-D07B-D349-8F96-847013B8280F}" destId="{662FE5D2-9DD5-574A-ADE3-5ADCCEE426C2}" srcOrd="21" destOrd="0" presId="urn:microsoft.com/office/officeart/2008/layout/CircleAccent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72C-4870-9848-BCB8-616870B2C51A}">
      <dsp:nvSpPr>
        <dsp:cNvPr id="0" name=""/>
        <dsp:cNvSpPr/>
      </dsp:nvSpPr>
      <dsp:spPr>
        <a:xfrm>
          <a:off x="287940" y="762644"/>
          <a:ext cx="632597" cy="632597"/>
        </a:xfrm>
        <a:prstGeom prst="donut">
          <a:avLst>
            <a:gd name="adj" fmla="val 2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B54181-B772-4848-A771-B06CE2C8BC1A}">
      <dsp:nvSpPr>
        <dsp:cNvPr id="0" name=""/>
        <dsp:cNvSpPr/>
      </dsp:nvSpPr>
      <dsp:spPr>
        <a:xfrm rot="17700000">
          <a:off x="510839" y="246947"/>
          <a:ext cx="786389" cy="37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n-US" sz="1600" kern="1200" dirty="0" err="1" smtClean="0">
              <a:solidFill>
                <a:srgbClr val="FFFF00"/>
              </a:solidFill>
            </a:rPr>
            <a:t>Dx</a:t>
          </a:r>
          <a:r>
            <a:rPr lang="en-US" sz="1600" kern="1200" dirty="0" smtClean="0">
              <a:solidFill>
                <a:srgbClr val="FFFF00"/>
              </a:solidFill>
            </a:rPr>
            <a:t> 1</a:t>
          </a:r>
          <a:endParaRPr lang="en-US" sz="1600" kern="1200" dirty="0">
            <a:solidFill>
              <a:srgbClr val="FFFF00"/>
            </a:solidFill>
          </a:endParaRPr>
        </a:p>
      </dsp:txBody>
      <dsp:txXfrm>
        <a:off x="510839" y="246947"/>
        <a:ext cx="786389" cy="378978"/>
      </dsp:txXfrm>
    </dsp:sp>
    <dsp:sp modelId="{1925F96A-75D8-C848-B28D-8DE2C7915604}">
      <dsp:nvSpPr>
        <dsp:cNvPr id="0" name=""/>
        <dsp:cNvSpPr/>
      </dsp:nvSpPr>
      <dsp:spPr>
        <a:xfrm>
          <a:off x="968187" y="914763"/>
          <a:ext cx="328358" cy="3283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5ABEE0-2F85-1D42-BEE1-3B703194688B}">
      <dsp:nvSpPr>
        <dsp:cNvPr id="0" name=""/>
        <dsp:cNvSpPr/>
      </dsp:nvSpPr>
      <dsp:spPr>
        <a:xfrm rot="17700000">
          <a:off x="579292" y="1371786"/>
          <a:ext cx="680263" cy="327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smtClean="0">
              <a:solidFill>
                <a:srgbClr val="FFFF00"/>
              </a:solidFill>
            </a:rPr>
            <a:t>Drug 1</a:t>
          </a:r>
          <a:endParaRPr lang="en-US" sz="1400" kern="1200" dirty="0">
            <a:solidFill>
              <a:srgbClr val="FFFF00"/>
            </a:solidFill>
          </a:endParaRPr>
        </a:p>
      </dsp:txBody>
      <dsp:txXfrm>
        <a:off x="579292" y="1371786"/>
        <a:ext cx="680263" cy="327997"/>
      </dsp:txXfrm>
    </dsp:sp>
    <dsp:sp modelId="{67A0A53D-CC9F-F74D-AEDF-72A4F2C97C3F}">
      <dsp:nvSpPr>
        <dsp:cNvPr id="0" name=""/>
        <dsp:cNvSpPr/>
      </dsp:nvSpPr>
      <dsp:spPr>
        <a:xfrm rot="17700000">
          <a:off x="1005177" y="458101"/>
          <a:ext cx="680263" cy="327997"/>
        </a:xfrm>
        <a:prstGeom prst="rect">
          <a:avLst/>
        </a:prstGeom>
        <a:noFill/>
        <a:ln>
          <a:noFill/>
        </a:ln>
        <a:effectLst/>
      </dsp:spPr>
      <dsp:style>
        <a:lnRef idx="0">
          <a:scrgbClr r="0" g="0" b="0"/>
        </a:lnRef>
        <a:fillRef idx="0">
          <a:scrgbClr r="0" g="0" b="0"/>
        </a:fillRef>
        <a:effectRef idx="0">
          <a:scrgbClr r="0" g="0" b="0"/>
        </a:effectRef>
        <a:fontRef idx="minor"/>
      </dsp:style>
    </dsp:sp>
    <dsp:sp modelId="{2DE201D5-4C8A-9F47-8EE7-7C24B09F422C}">
      <dsp:nvSpPr>
        <dsp:cNvPr id="0" name=""/>
        <dsp:cNvSpPr/>
      </dsp:nvSpPr>
      <dsp:spPr>
        <a:xfrm>
          <a:off x="1344145" y="914763"/>
          <a:ext cx="328358" cy="3283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8BAFE5-5626-0149-A8BF-56F0C29ED7B5}">
      <dsp:nvSpPr>
        <dsp:cNvPr id="0" name=""/>
        <dsp:cNvSpPr/>
      </dsp:nvSpPr>
      <dsp:spPr>
        <a:xfrm rot="17700000">
          <a:off x="955249" y="1371786"/>
          <a:ext cx="680263" cy="327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kern="1200" dirty="0" smtClean="0">
              <a:solidFill>
                <a:srgbClr val="FFFF00"/>
              </a:solidFill>
            </a:rPr>
            <a:t>Add Drug 2</a:t>
          </a:r>
          <a:endParaRPr lang="en-US" sz="1100" kern="1200" dirty="0">
            <a:solidFill>
              <a:srgbClr val="FFFF00"/>
            </a:solidFill>
          </a:endParaRPr>
        </a:p>
      </dsp:txBody>
      <dsp:txXfrm>
        <a:off x="955249" y="1371786"/>
        <a:ext cx="680263" cy="327997"/>
      </dsp:txXfrm>
    </dsp:sp>
    <dsp:sp modelId="{F43EC808-FFAA-D241-9EDA-35FF0A661ECD}">
      <dsp:nvSpPr>
        <dsp:cNvPr id="0" name=""/>
        <dsp:cNvSpPr/>
      </dsp:nvSpPr>
      <dsp:spPr>
        <a:xfrm rot="17700000">
          <a:off x="1381135" y="458101"/>
          <a:ext cx="680263" cy="327997"/>
        </a:xfrm>
        <a:prstGeom prst="rect">
          <a:avLst/>
        </a:prstGeom>
        <a:noFill/>
        <a:ln>
          <a:noFill/>
        </a:ln>
        <a:effectLst/>
      </dsp:spPr>
      <dsp:style>
        <a:lnRef idx="0">
          <a:scrgbClr r="0" g="0" b="0"/>
        </a:lnRef>
        <a:fillRef idx="0">
          <a:scrgbClr r="0" g="0" b="0"/>
        </a:fillRef>
        <a:effectRef idx="0">
          <a:scrgbClr r="0" g="0" b="0"/>
        </a:effectRef>
        <a:fontRef idx="minor"/>
      </dsp:style>
    </dsp:sp>
    <dsp:sp modelId="{5F5E856E-DAB1-C046-80F0-EE21646F2670}">
      <dsp:nvSpPr>
        <dsp:cNvPr id="0" name=""/>
        <dsp:cNvSpPr/>
      </dsp:nvSpPr>
      <dsp:spPr>
        <a:xfrm>
          <a:off x="1720153" y="762644"/>
          <a:ext cx="632597" cy="632597"/>
        </a:xfrm>
        <a:prstGeom prst="donut">
          <a:avLst>
            <a:gd name="adj" fmla="val 2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17D91C-9618-8146-9E69-C11DE16C2516}">
      <dsp:nvSpPr>
        <dsp:cNvPr id="0" name=""/>
        <dsp:cNvSpPr/>
      </dsp:nvSpPr>
      <dsp:spPr>
        <a:xfrm rot="17700000">
          <a:off x="1943052" y="246947"/>
          <a:ext cx="786389" cy="37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n-US" sz="1600" kern="1200" dirty="0" err="1" smtClean="0">
              <a:solidFill>
                <a:srgbClr val="FFFF00"/>
              </a:solidFill>
            </a:rPr>
            <a:t>Dx</a:t>
          </a:r>
          <a:r>
            <a:rPr lang="en-US" sz="1600" kern="1200" dirty="0" smtClean="0">
              <a:solidFill>
                <a:srgbClr val="FFFF00"/>
              </a:solidFill>
            </a:rPr>
            <a:t> 1+2</a:t>
          </a:r>
          <a:endParaRPr lang="en-US" sz="1600" kern="1200" dirty="0">
            <a:solidFill>
              <a:srgbClr val="FFFF00"/>
            </a:solidFill>
          </a:endParaRPr>
        </a:p>
      </dsp:txBody>
      <dsp:txXfrm>
        <a:off x="1943052" y="246947"/>
        <a:ext cx="786389" cy="378978"/>
      </dsp:txXfrm>
    </dsp:sp>
    <dsp:sp modelId="{3BA57C73-9275-E445-8A60-380EA5540EE4}">
      <dsp:nvSpPr>
        <dsp:cNvPr id="0" name=""/>
        <dsp:cNvSpPr/>
      </dsp:nvSpPr>
      <dsp:spPr>
        <a:xfrm>
          <a:off x="2400400" y="914763"/>
          <a:ext cx="328358" cy="3283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70BC8E-E81D-E849-9D6A-AA29EE033B45}">
      <dsp:nvSpPr>
        <dsp:cNvPr id="0" name=""/>
        <dsp:cNvSpPr/>
      </dsp:nvSpPr>
      <dsp:spPr>
        <a:xfrm rot="17700000">
          <a:off x="2011505" y="1371786"/>
          <a:ext cx="680263" cy="327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smtClean="0">
              <a:solidFill>
                <a:srgbClr val="FFFF00"/>
              </a:solidFill>
            </a:rPr>
            <a:t>Drug 3</a:t>
          </a:r>
          <a:endParaRPr lang="en-US" sz="1400" kern="1200" dirty="0">
            <a:solidFill>
              <a:srgbClr val="FFFF00"/>
            </a:solidFill>
          </a:endParaRPr>
        </a:p>
      </dsp:txBody>
      <dsp:txXfrm>
        <a:off x="2011505" y="1371786"/>
        <a:ext cx="680263" cy="327997"/>
      </dsp:txXfrm>
    </dsp:sp>
    <dsp:sp modelId="{1BB04BC4-FC38-2B4E-991C-D0004EBC2DB5}">
      <dsp:nvSpPr>
        <dsp:cNvPr id="0" name=""/>
        <dsp:cNvSpPr/>
      </dsp:nvSpPr>
      <dsp:spPr>
        <a:xfrm rot="17700000">
          <a:off x="2437390" y="458101"/>
          <a:ext cx="680263" cy="327997"/>
        </a:xfrm>
        <a:prstGeom prst="rect">
          <a:avLst/>
        </a:prstGeom>
        <a:noFill/>
        <a:ln>
          <a:noFill/>
        </a:ln>
        <a:effectLst/>
      </dsp:spPr>
      <dsp:style>
        <a:lnRef idx="0">
          <a:scrgbClr r="0" g="0" b="0"/>
        </a:lnRef>
        <a:fillRef idx="0">
          <a:scrgbClr r="0" g="0" b="0"/>
        </a:fillRef>
        <a:effectRef idx="0">
          <a:scrgbClr r="0" g="0" b="0"/>
        </a:effectRef>
        <a:fontRef idx="minor"/>
      </dsp:style>
    </dsp:sp>
    <dsp:sp modelId="{26672792-C1F8-5840-B7DD-0479E34D0F6C}">
      <dsp:nvSpPr>
        <dsp:cNvPr id="0" name=""/>
        <dsp:cNvSpPr/>
      </dsp:nvSpPr>
      <dsp:spPr>
        <a:xfrm>
          <a:off x="2776358" y="914763"/>
          <a:ext cx="328358" cy="3283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480D43-ED4D-504B-A768-7B2B5832C5F4}">
      <dsp:nvSpPr>
        <dsp:cNvPr id="0" name=""/>
        <dsp:cNvSpPr/>
      </dsp:nvSpPr>
      <dsp:spPr>
        <a:xfrm rot="17700000">
          <a:off x="2387462" y="1371786"/>
          <a:ext cx="680263" cy="327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kern="1200" dirty="0" smtClean="0">
              <a:solidFill>
                <a:srgbClr val="FFFF00"/>
              </a:solidFill>
            </a:rPr>
            <a:t>Add Drug 4</a:t>
          </a:r>
          <a:endParaRPr lang="en-US" sz="1100" kern="1200" dirty="0">
            <a:solidFill>
              <a:srgbClr val="FFFF00"/>
            </a:solidFill>
          </a:endParaRPr>
        </a:p>
      </dsp:txBody>
      <dsp:txXfrm>
        <a:off x="2387462" y="1371786"/>
        <a:ext cx="680263" cy="327997"/>
      </dsp:txXfrm>
    </dsp:sp>
    <dsp:sp modelId="{701F344A-0A70-C845-9A72-9BF886925DA2}">
      <dsp:nvSpPr>
        <dsp:cNvPr id="0" name=""/>
        <dsp:cNvSpPr/>
      </dsp:nvSpPr>
      <dsp:spPr>
        <a:xfrm rot="17700000">
          <a:off x="2813348" y="458101"/>
          <a:ext cx="680263" cy="32799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72C-4870-9848-BCB8-616870B2C51A}">
      <dsp:nvSpPr>
        <dsp:cNvPr id="0" name=""/>
        <dsp:cNvSpPr/>
      </dsp:nvSpPr>
      <dsp:spPr>
        <a:xfrm>
          <a:off x="287940" y="762644"/>
          <a:ext cx="632597" cy="632597"/>
        </a:xfrm>
        <a:prstGeom prst="donut">
          <a:avLst>
            <a:gd name="adj" fmla="val 2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B54181-B772-4848-A771-B06CE2C8BC1A}">
      <dsp:nvSpPr>
        <dsp:cNvPr id="0" name=""/>
        <dsp:cNvSpPr/>
      </dsp:nvSpPr>
      <dsp:spPr>
        <a:xfrm rot="17700000">
          <a:off x="510839" y="246947"/>
          <a:ext cx="786389" cy="37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n-US" sz="1600" kern="1200" dirty="0" err="1" smtClean="0">
              <a:solidFill>
                <a:srgbClr val="FFFF00"/>
              </a:solidFill>
            </a:rPr>
            <a:t>Dx</a:t>
          </a:r>
          <a:r>
            <a:rPr lang="en-US" sz="1600" kern="1200" dirty="0" smtClean="0">
              <a:solidFill>
                <a:srgbClr val="FFFF00"/>
              </a:solidFill>
            </a:rPr>
            <a:t> 1</a:t>
          </a:r>
          <a:endParaRPr lang="en-US" sz="1600" kern="1200" dirty="0">
            <a:solidFill>
              <a:srgbClr val="FFFF00"/>
            </a:solidFill>
          </a:endParaRPr>
        </a:p>
      </dsp:txBody>
      <dsp:txXfrm>
        <a:off x="510839" y="246947"/>
        <a:ext cx="786389" cy="378978"/>
      </dsp:txXfrm>
    </dsp:sp>
    <dsp:sp modelId="{1925F96A-75D8-C848-B28D-8DE2C7915604}">
      <dsp:nvSpPr>
        <dsp:cNvPr id="0" name=""/>
        <dsp:cNvSpPr/>
      </dsp:nvSpPr>
      <dsp:spPr>
        <a:xfrm>
          <a:off x="968187" y="914763"/>
          <a:ext cx="328358" cy="3283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5ABEE0-2F85-1D42-BEE1-3B703194688B}">
      <dsp:nvSpPr>
        <dsp:cNvPr id="0" name=""/>
        <dsp:cNvSpPr/>
      </dsp:nvSpPr>
      <dsp:spPr>
        <a:xfrm rot="17700000">
          <a:off x="579292" y="1371786"/>
          <a:ext cx="680263" cy="327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smtClean="0">
              <a:solidFill>
                <a:srgbClr val="FFFF00"/>
              </a:solidFill>
            </a:rPr>
            <a:t>Drug 1</a:t>
          </a:r>
          <a:endParaRPr lang="en-US" sz="1400" kern="1200" dirty="0">
            <a:solidFill>
              <a:srgbClr val="FFFF00"/>
            </a:solidFill>
          </a:endParaRPr>
        </a:p>
      </dsp:txBody>
      <dsp:txXfrm>
        <a:off x="579292" y="1371786"/>
        <a:ext cx="680263" cy="327997"/>
      </dsp:txXfrm>
    </dsp:sp>
    <dsp:sp modelId="{67A0A53D-CC9F-F74D-AEDF-72A4F2C97C3F}">
      <dsp:nvSpPr>
        <dsp:cNvPr id="0" name=""/>
        <dsp:cNvSpPr/>
      </dsp:nvSpPr>
      <dsp:spPr>
        <a:xfrm rot="17700000">
          <a:off x="1005177" y="458101"/>
          <a:ext cx="680263" cy="327997"/>
        </a:xfrm>
        <a:prstGeom prst="rect">
          <a:avLst/>
        </a:prstGeom>
        <a:noFill/>
        <a:ln>
          <a:noFill/>
        </a:ln>
        <a:effectLst/>
      </dsp:spPr>
      <dsp:style>
        <a:lnRef idx="0">
          <a:scrgbClr r="0" g="0" b="0"/>
        </a:lnRef>
        <a:fillRef idx="0">
          <a:scrgbClr r="0" g="0" b="0"/>
        </a:fillRef>
        <a:effectRef idx="0">
          <a:scrgbClr r="0" g="0" b="0"/>
        </a:effectRef>
        <a:fontRef idx="minor"/>
      </dsp:style>
    </dsp:sp>
    <dsp:sp modelId="{2DE201D5-4C8A-9F47-8EE7-7C24B09F422C}">
      <dsp:nvSpPr>
        <dsp:cNvPr id="0" name=""/>
        <dsp:cNvSpPr/>
      </dsp:nvSpPr>
      <dsp:spPr>
        <a:xfrm>
          <a:off x="1344145" y="914763"/>
          <a:ext cx="328358" cy="3283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8BAFE5-5626-0149-A8BF-56F0C29ED7B5}">
      <dsp:nvSpPr>
        <dsp:cNvPr id="0" name=""/>
        <dsp:cNvSpPr/>
      </dsp:nvSpPr>
      <dsp:spPr>
        <a:xfrm rot="17700000">
          <a:off x="955249" y="1371786"/>
          <a:ext cx="680263" cy="327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kern="1200" dirty="0" smtClean="0">
              <a:solidFill>
                <a:srgbClr val="FFFF00"/>
              </a:solidFill>
            </a:rPr>
            <a:t>Add Drug 2</a:t>
          </a:r>
          <a:endParaRPr lang="en-US" sz="1100" kern="1200" dirty="0">
            <a:solidFill>
              <a:srgbClr val="FFFF00"/>
            </a:solidFill>
          </a:endParaRPr>
        </a:p>
      </dsp:txBody>
      <dsp:txXfrm>
        <a:off x="955249" y="1371786"/>
        <a:ext cx="680263" cy="327997"/>
      </dsp:txXfrm>
    </dsp:sp>
    <dsp:sp modelId="{F43EC808-FFAA-D241-9EDA-35FF0A661ECD}">
      <dsp:nvSpPr>
        <dsp:cNvPr id="0" name=""/>
        <dsp:cNvSpPr/>
      </dsp:nvSpPr>
      <dsp:spPr>
        <a:xfrm rot="17700000">
          <a:off x="1381135" y="458101"/>
          <a:ext cx="680263" cy="327997"/>
        </a:xfrm>
        <a:prstGeom prst="rect">
          <a:avLst/>
        </a:prstGeom>
        <a:noFill/>
        <a:ln>
          <a:noFill/>
        </a:ln>
        <a:effectLst/>
      </dsp:spPr>
      <dsp:style>
        <a:lnRef idx="0">
          <a:scrgbClr r="0" g="0" b="0"/>
        </a:lnRef>
        <a:fillRef idx="0">
          <a:scrgbClr r="0" g="0" b="0"/>
        </a:fillRef>
        <a:effectRef idx="0">
          <a:scrgbClr r="0" g="0" b="0"/>
        </a:effectRef>
        <a:fontRef idx="minor"/>
      </dsp:style>
    </dsp:sp>
    <dsp:sp modelId="{5F5E856E-DAB1-C046-80F0-EE21646F2670}">
      <dsp:nvSpPr>
        <dsp:cNvPr id="0" name=""/>
        <dsp:cNvSpPr/>
      </dsp:nvSpPr>
      <dsp:spPr>
        <a:xfrm>
          <a:off x="1720153" y="762644"/>
          <a:ext cx="632597" cy="632597"/>
        </a:xfrm>
        <a:prstGeom prst="donut">
          <a:avLst>
            <a:gd name="adj" fmla="val 2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17D91C-9618-8146-9E69-C11DE16C2516}">
      <dsp:nvSpPr>
        <dsp:cNvPr id="0" name=""/>
        <dsp:cNvSpPr/>
      </dsp:nvSpPr>
      <dsp:spPr>
        <a:xfrm rot="17700000">
          <a:off x="1943052" y="246947"/>
          <a:ext cx="786389" cy="37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n-US" sz="1600" kern="1200" dirty="0" err="1" smtClean="0">
              <a:solidFill>
                <a:srgbClr val="FFFF00"/>
              </a:solidFill>
            </a:rPr>
            <a:t>Dx</a:t>
          </a:r>
          <a:r>
            <a:rPr lang="en-US" sz="1600" kern="1200" dirty="0" smtClean="0">
              <a:solidFill>
                <a:srgbClr val="FFFF00"/>
              </a:solidFill>
            </a:rPr>
            <a:t> 1+2</a:t>
          </a:r>
          <a:endParaRPr lang="en-US" sz="1600" kern="1200" dirty="0">
            <a:solidFill>
              <a:srgbClr val="FFFF00"/>
            </a:solidFill>
          </a:endParaRPr>
        </a:p>
      </dsp:txBody>
      <dsp:txXfrm>
        <a:off x="1943052" y="246947"/>
        <a:ext cx="786389" cy="378978"/>
      </dsp:txXfrm>
    </dsp:sp>
    <dsp:sp modelId="{3BA57C73-9275-E445-8A60-380EA5540EE4}">
      <dsp:nvSpPr>
        <dsp:cNvPr id="0" name=""/>
        <dsp:cNvSpPr/>
      </dsp:nvSpPr>
      <dsp:spPr>
        <a:xfrm>
          <a:off x="2400400" y="914763"/>
          <a:ext cx="328358" cy="3283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70BC8E-E81D-E849-9D6A-AA29EE033B45}">
      <dsp:nvSpPr>
        <dsp:cNvPr id="0" name=""/>
        <dsp:cNvSpPr/>
      </dsp:nvSpPr>
      <dsp:spPr>
        <a:xfrm rot="17700000">
          <a:off x="2011505" y="1371786"/>
          <a:ext cx="680263" cy="327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smtClean="0">
              <a:solidFill>
                <a:srgbClr val="FFFF00"/>
              </a:solidFill>
            </a:rPr>
            <a:t>Drug 3</a:t>
          </a:r>
          <a:endParaRPr lang="en-US" sz="1400" kern="1200" dirty="0">
            <a:solidFill>
              <a:srgbClr val="FFFF00"/>
            </a:solidFill>
          </a:endParaRPr>
        </a:p>
      </dsp:txBody>
      <dsp:txXfrm>
        <a:off x="2011505" y="1371786"/>
        <a:ext cx="680263" cy="327997"/>
      </dsp:txXfrm>
    </dsp:sp>
    <dsp:sp modelId="{1BB04BC4-FC38-2B4E-991C-D0004EBC2DB5}">
      <dsp:nvSpPr>
        <dsp:cNvPr id="0" name=""/>
        <dsp:cNvSpPr/>
      </dsp:nvSpPr>
      <dsp:spPr>
        <a:xfrm rot="17700000">
          <a:off x="2437390" y="458101"/>
          <a:ext cx="680263" cy="327997"/>
        </a:xfrm>
        <a:prstGeom prst="rect">
          <a:avLst/>
        </a:prstGeom>
        <a:noFill/>
        <a:ln>
          <a:noFill/>
        </a:ln>
        <a:effectLst/>
      </dsp:spPr>
      <dsp:style>
        <a:lnRef idx="0">
          <a:scrgbClr r="0" g="0" b="0"/>
        </a:lnRef>
        <a:fillRef idx="0">
          <a:scrgbClr r="0" g="0" b="0"/>
        </a:fillRef>
        <a:effectRef idx="0">
          <a:scrgbClr r="0" g="0" b="0"/>
        </a:effectRef>
        <a:fontRef idx="minor"/>
      </dsp:style>
    </dsp:sp>
    <dsp:sp modelId="{26672792-C1F8-5840-B7DD-0479E34D0F6C}">
      <dsp:nvSpPr>
        <dsp:cNvPr id="0" name=""/>
        <dsp:cNvSpPr/>
      </dsp:nvSpPr>
      <dsp:spPr>
        <a:xfrm>
          <a:off x="2776358" y="914763"/>
          <a:ext cx="328358" cy="3283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480D43-ED4D-504B-A768-7B2B5832C5F4}">
      <dsp:nvSpPr>
        <dsp:cNvPr id="0" name=""/>
        <dsp:cNvSpPr/>
      </dsp:nvSpPr>
      <dsp:spPr>
        <a:xfrm rot="17700000">
          <a:off x="2387462" y="1371786"/>
          <a:ext cx="680263" cy="327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kern="1200" dirty="0" smtClean="0">
              <a:solidFill>
                <a:srgbClr val="FFFF00"/>
              </a:solidFill>
            </a:rPr>
            <a:t>Add Drug 4</a:t>
          </a:r>
          <a:endParaRPr lang="en-US" sz="1100" kern="1200" dirty="0">
            <a:solidFill>
              <a:srgbClr val="FFFF00"/>
            </a:solidFill>
          </a:endParaRPr>
        </a:p>
      </dsp:txBody>
      <dsp:txXfrm>
        <a:off x="2387462" y="1371786"/>
        <a:ext cx="680263" cy="327997"/>
      </dsp:txXfrm>
    </dsp:sp>
    <dsp:sp modelId="{701F344A-0A70-C845-9A72-9BF886925DA2}">
      <dsp:nvSpPr>
        <dsp:cNvPr id="0" name=""/>
        <dsp:cNvSpPr/>
      </dsp:nvSpPr>
      <dsp:spPr>
        <a:xfrm rot="17700000">
          <a:off x="2813348" y="458101"/>
          <a:ext cx="680263" cy="32799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C4306-9558-4DA2-BBF6-B6049A47A88A}" type="datetimeFigureOut">
              <a:rPr lang="en-US" smtClean="0"/>
              <a:pPr/>
              <a:t>4/11/17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513E8-A0A8-4E8C-B0A9-9C04F462077D}" type="slidenum">
              <a:rPr lang="en-US" smtClean="0"/>
              <a:pPr/>
              <a:t>‹#›</a:t>
            </a:fld>
            <a:endParaRPr lang="en-US"/>
          </a:p>
        </p:txBody>
      </p:sp>
    </p:spTree>
    <p:extLst>
      <p:ext uri="{BB962C8B-B14F-4D97-AF65-F5344CB8AC3E}">
        <p14:creationId xmlns:p14="http://schemas.microsoft.com/office/powerpoint/2010/main" val="314109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513E8-A0A8-4E8C-B0A9-9C04F462077D}" type="slidenum">
              <a:rPr lang="en-US" smtClean="0"/>
              <a:pPr/>
              <a:t>1</a:t>
            </a:fld>
            <a:endParaRPr lang="en-US"/>
          </a:p>
        </p:txBody>
      </p:sp>
    </p:spTree>
    <p:extLst>
      <p:ext uri="{BB962C8B-B14F-4D97-AF65-F5344CB8AC3E}">
        <p14:creationId xmlns:p14="http://schemas.microsoft.com/office/powerpoint/2010/main" val="115195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513E8-A0A8-4E8C-B0A9-9C04F462077D}" type="slidenum">
              <a:rPr lang="en-US" smtClean="0"/>
              <a:pPr/>
              <a:t>22</a:t>
            </a:fld>
            <a:endParaRPr lang="en-US"/>
          </a:p>
        </p:txBody>
      </p:sp>
    </p:spTree>
    <p:extLst>
      <p:ext uri="{BB962C8B-B14F-4D97-AF65-F5344CB8AC3E}">
        <p14:creationId xmlns:p14="http://schemas.microsoft.com/office/powerpoint/2010/main" val="25750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28600" y="4857750"/>
            <a:ext cx="457200" cy="273844"/>
          </a:xfrm>
        </p:spPr>
        <p:txBody>
          <a:bodyPr/>
          <a:lstStyle>
            <a:lvl1pPr algn="l">
              <a:defRPr baseline="0">
                <a:solidFill>
                  <a:schemeClr val="bg1">
                    <a:lumMod val="75000"/>
                  </a:schemeClr>
                </a:solidFill>
              </a:defRPr>
            </a:lvl1pPr>
          </a:lstStyle>
          <a:p>
            <a:fld id="{424EA5AB-5B2F-4040-9CEC-22DFC4D6910C}" type="slidenum">
              <a:rPr lang="en-US" smtClean="0"/>
              <a:pPr/>
              <a:t>‹#›</a:t>
            </a:fld>
            <a:endParaRPr lang="en-US" dirty="0"/>
          </a:p>
        </p:txBody>
      </p:sp>
      <p:sp>
        <p:nvSpPr>
          <p:cNvPr id="7" name="Title 1"/>
          <p:cNvSpPr txBox="1">
            <a:spLocks/>
          </p:cNvSpPr>
          <p:nvPr userDrawn="1"/>
        </p:nvSpPr>
        <p:spPr>
          <a:xfrm>
            <a:off x="22860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rgbClr val="00CFC1"/>
                </a:solidFill>
                <a:effectLst/>
                <a:uLnTx/>
                <a:uFillTx/>
                <a:latin typeface="HelveticaNeueLT Std Med" pitchFamily="34" charset="0"/>
                <a:ea typeface="+mj-ea"/>
                <a:cs typeface="+mj-cs"/>
              </a:rPr>
              <a:t>Master Slide Title</a:t>
            </a:r>
          </a:p>
        </p:txBody>
      </p:sp>
      <p:sp>
        <p:nvSpPr>
          <p:cNvPr id="8" name="Subtitle 2"/>
          <p:cNvSpPr txBox="1">
            <a:spLocks/>
          </p:cNvSpPr>
          <p:nvPr userDrawn="1"/>
        </p:nvSpPr>
        <p:spPr>
          <a:xfrm>
            <a:off x="228600" y="342900"/>
            <a:ext cx="6400800" cy="2286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n-US" sz="1400" b="0" i="1" u="none" strike="noStrike" kern="1200" cap="none" spc="0" normalizeH="0" baseline="0" noProof="0" dirty="0">
                <a:ln>
                  <a:noFill/>
                </a:ln>
                <a:solidFill>
                  <a:srgbClr val="9CABB6"/>
                </a:solidFill>
                <a:effectLst/>
                <a:uLnTx/>
                <a:uFillTx/>
                <a:latin typeface="HelveticaNeueLT Std Med" pitchFamily="34" charset="0"/>
                <a:ea typeface="+mn-ea"/>
                <a:cs typeface="+mn-cs"/>
              </a:rPr>
              <a:t>Subtitle</a:t>
            </a:r>
            <a:endParaRPr kumimoji="0" lang="en-US" sz="1400" b="0" i="1" u="none" strike="noStrike" kern="1200" cap="none" spc="0" normalizeH="0" baseline="0" noProof="0" dirty="0">
              <a:ln>
                <a:noFill/>
              </a:ln>
              <a:solidFill>
                <a:srgbClr val="9CABB6"/>
              </a:solidFill>
              <a:effectLst/>
              <a:uLnTx/>
              <a:uFillTx/>
              <a:latin typeface="+mn-lt"/>
              <a:ea typeface="+mn-ea"/>
              <a:cs typeface="+mn-cs"/>
            </a:endParaRPr>
          </a:p>
        </p:txBody>
      </p:sp>
      <p:cxnSp>
        <p:nvCxnSpPr>
          <p:cNvPr id="9" name="Straight Connector 8"/>
          <p:cNvCxnSpPr/>
          <p:nvPr userDrawn="1"/>
        </p:nvCxnSpPr>
        <p:spPr>
          <a:xfrm>
            <a:off x="304800" y="571500"/>
            <a:ext cx="8153400" cy="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620433A-FD97-46C0-BA33-F574F2306309}" type="datetime1">
              <a:rPr lang="en-US" smtClean="0"/>
              <a:pPr/>
              <a:t>4/11/17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4EA5AB-5B2F-4040-9CEC-22DFC4D691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4A5B405-DE0C-43C8-B955-69FD96E4D9DA}" type="datetime1">
              <a:rPr lang="en-US" smtClean="0"/>
              <a:pPr/>
              <a:t>4/11/17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4EA5AB-5B2F-4040-9CEC-22DFC4D691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52400" y="4767263"/>
            <a:ext cx="381000" cy="273844"/>
          </a:xfrm>
        </p:spPr>
        <p:txBody>
          <a:bodyPr/>
          <a:lstStyle/>
          <a:p>
            <a:fld id="{424EA5AB-5B2F-4040-9CEC-22DFC4D691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C3821B5-1CFB-46B1-A0A0-032BC490CBD8}" type="datetime1">
              <a:rPr lang="en-US" smtClean="0"/>
              <a:pPr/>
              <a:t>4/11/17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4EA5AB-5B2F-4040-9CEC-22DFC4D691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76EEDAE4-DD49-41ED-B2CF-06B75E56A1EE}" type="datetime1">
              <a:rPr lang="en-US" smtClean="0"/>
              <a:pPr/>
              <a:t>4/11/17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4EA5AB-5B2F-4040-9CEC-22DFC4D691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8A0FE5F3-ECC2-419A-8524-1200067FF62A}" type="datetime1">
              <a:rPr lang="en-US" smtClean="0"/>
              <a:pPr/>
              <a:t>4/11/17</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24EA5AB-5B2F-4040-9CEC-22DFC4D691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8CFDFEEE-0CAD-40B3-803D-F0CE1F7842FA}" type="datetime1">
              <a:rPr lang="en-US" smtClean="0"/>
              <a:pPr/>
              <a:t>4/11/17</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24EA5AB-5B2F-4040-9CEC-22DFC4D691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0CC94D21-5484-49C4-B9DD-E9A174FB9242}" type="datetime1">
              <a:rPr lang="en-US" smtClean="0"/>
              <a:pPr/>
              <a:t>4/11/17</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24EA5AB-5B2F-4040-9CEC-22DFC4D691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CA3F7DE-1CBF-48CA-9E2C-73DC9403FCCD}" type="datetime1">
              <a:rPr lang="en-US" smtClean="0"/>
              <a:pPr/>
              <a:t>4/11/17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4EA5AB-5B2F-4040-9CEC-22DFC4D691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4A9AFFF-3A51-46B1-999C-BC137EC16724}" type="datetime1">
              <a:rPr lang="en-US" smtClean="0"/>
              <a:pPr/>
              <a:t>4/11/17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4EA5AB-5B2F-4040-9CEC-22DFC4D691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81000" y="4800601"/>
            <a:ext cx="381000" cy="285750"/>
          </a:xfrm>
          <a:prstGeom prst="rect">
            <a:avLst/>
          </a:prstGeom>
        </p:spPr>
        <p:txBody>
          <a:bodyPr vert="horz" lIns="91440" tIns="45720" rIns="91440" bIns="45720" rtlCol="0" anchor="ctr"/>
          <a:lstStyle>
            <a:lvl1pPr algn="r">
              <a:defRPr sz="1200" baseline="0">
                <a:solidFill>
                  <a:schemeClr val="bg1">
                    <a:lumMod val="65000"/>
                  </a:schemeClr>
                </a:solidFill>
              </a:defRPr>
            </a:lvl1pPr>
          </a:lstStyle>
          <a:p>
            <a:fld id="{424EA5AB-5B2F-4040-9CEC-22DFC4D691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5" Type="http://schemas.openxmlformats.org/officeDocument/2006/relationships/image" Target="../media/image9.tiff"/><Relationship Id="rId6" Type="http://schemas.openxmlformats.org/officeDocument/2006/relationships/image" Target="../media/image10.PNG"/><Relationship Id="rId7"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mailto:Simon.fitall@galileoanalytics.com"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63000" y="4857750"/>
            <a:ext cx="381000" cy="285750"/>
          </a:xfrm>
        </p:spPr>
        <p:txBody>
          <a:bodyPr/>
          <a:lstStyle/>
          <a:p>
            <a:fld id="{424EA5AB-5B2F-4040-9CEC-22DFC4D6910C}" type="slidenum">
              <a:rPr lang="en-US" smtClean="0"/>
              <a:pPr/>
              <a:t>1</a:t>
            </a:fld>
            <a:endParaRPr lang="en-US" dirty="0"/>
          </a:p>
        </p:txBody>
      </p:sp>
      <p:sp>
        <p:nvSpPr>
          <p:cNvPr id="2" name="Title 1"/>
          <p:cNvSpPr>
            <a:spLocks noGrp="1"/>
          </p:cNvSpPr>
          <p:nvPr>
            <p:ph type="ctrTitle" idx="4294967295"/>
          </p:nvPr>
        </p:nvSpPr>
        <p:spPr>
          <a:xfrm>
            <a:off x="1143000" y="2495550"/>
            <a:ext cx="7330966" cy="609600"/>
          </a:xfrm>
          <a:prstGeom prst="rect">
            <a:avLst/>
          </a:prstGeom>
        </p:spPr>
        <p:txBody>
          <a:bodyPr>
            <a:normAutofit/>
          </a:bodyPr>
          <a:lstStyle/>
          <a:p>
            <a:pPr algn="l"/>
            <a:r>
              <a:rPr lang="en-US" sz="3200" dirty="0">
                <a:solidFill>
                  <a:srgbClr val="00AFEF"/>
                </a:solidFill>
                <a:latin typeface="HelveticaNeueLT Std Med" pitchFamily="34" charset="0"/>
              </a:rPr>
              <a:t>Precision Medicine Initiative</a:t>
            </a:r>
          </a:p>
        </p:txBody>
      </p:sp>
      <p:sp>
        <p:nvSpPr>
          <p:cNvPr id="3" name="Subtitle 2"/>
          <p:cNvSpPr>
            <a:spLocks noGrp="1"/>
          </p:cNvSpPr>
          <p:nvPr>
            <p:ph type="subTitle" idx="4294967295"/>
          </p:nvPr>
        </p:nvSpPr>
        <p:spPr>
          <a:xfrm>
            <a:off x="1219200" y="3257550"/>
            <a:ext cx="6858000" cy="400050"/>
          </a:xfrm>
          <a:prstGeom prst="rect">
            <a:avLst/>
          </a:prstGeom>
        </p:spPr>
        <p:txBody>
          <a:bodyPr>
            <a:normAutofit fontScale="92500" lnSpcReduction="10000"/>
          </a:bodyPr>
          <a:lstStyle/>
          <a:p>
            <a:pPr algn="l">
              <a:buNone/>
            </a:pPr>
            <a:r>
              <a:rPr lang="en-US" sz="2400" dirty="0">
                <a:solidFill>
                  <a:srgbClr val="5C6F7C"/>
                </a:solidFill>
                <a:latin typeface="HelveticaNeueLT Std Med" pitchFamily="34" charset="0"/>
              </a:rPr>
              <a:t>What does it really mean for us?</a:t>
            </a:r>
            <a:endParaRPr lang="en-US" sz="2400" dirty="0">
              <a:solidFill>
                <a:srgbClr val="5C6F7C"/>
              </a:solidFill>
            </a:endParaRPr>
          </a:p>
        </p:txBody>
      </p:sp>
      <p:sp>
        <p:nvSpPr>
          <p:cNvPr id="4" name="Subtitle 2"/>
          <p:cNvSpPr txBox="1">
            <a:spLocks/>
          </p:cNvSpPr>
          <p:nvPr/>
        </p:nvSpPr>
        <p:spPr>
          <a:xfrm>
            <a:off x="1219200" y="4324350"/>
            <a:ext cx="6779172" cy="685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a:solidFill>
                  <a:srgbClr val="5C6F7C"/>
                </a:solidFill>
                <a:latin typeface="HelveticaNeueLT Std Med" pitchFamily="34" charset="0"/>
              </a:rPr>
              <a:t>Simon Fitall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400" noProof="0" dirty="0">
                <a:solidFill>
                  <a:srgbClr val="5C6F7C"/>
                </a:solidFill>
                <a:latin typeface="HelveticaNeueLT Std Med" pitchFamily="34" charset="0"/>
              </a:rPr>
              <a:t>Galileo Analytics</a:t>
            </a:r>
            <a:endParaRPr kumimoji="0" lang="en-US" sz="1400" b="0" i="0" u="none" strike="noStrike" kern="1200" cap="none" spc="0" normalizeH="0" baseline="0" noProof="0" dirty="0">
              <a:ln>
                <a:noFill/>
              </a:ln>
              <a:solidFill>
                <a:srgbClr val="5C6F7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C:\Users\Kam\Documents\Projects\Freelance\PMRG\2016 CONNECT\quote.png"/>
          <p:cNvPicPr>
            <a:picLocks noChangeAspect="1" noChangeArrowheads="1"/>
          </p:cNvPicPr>
          <p:nvPr/>
        </p:nvPicPr>
        <p:blipFill>
          <a:blip r:embed="rId3" cstate="print"/>
          <a:srcRect/>
          <a:stretch>
            <a:fillRect/>
          </a:stretch>
        </p:blipFill>
        <p:spPr bwMode="auto">
          <a:xfrm>
            <a:off x="762000" y="895350"/>
            <a:ext cx="1219200" cy="1329058"/>
          </a:xfrm>
          <a:prstGeom prst="rect">
            <a:avLst/>
          </a:prstGeom>
          <a:noFill/>
        </p:spPr>
      </p:pic>
      <p:sp>
        <p:nvSpPr>
          <p:cNvPr id="10" name="Slide Number Placeholder 9"/>
          <p:cNvSpPr>
            <a:spLocks noGrp="1"/>
          </p:cNvSpPr>
          <p:nvPr>
            <p:ph type="sldNum" sz="quarter" idx="12"/>
          </p:nvPr>
        </p:nvSpPr>
        <p:spPr>
          <a:xfrm>
            <a:off x="8763000" y="4869656"/>
            <a:ext cx="381000" cy="273844"/>
          </a:xfrm>
        </p:spPr>
        <p:txBody>
          <a:bodyPr/>
          <a:lstStyle/>
          <a:p>
            <a:fld id="{424EA5AB-5B2F-4040-9CEC-22DFC4D6910C}" type="slidenum">
              <a:rPr lang="en-US" smtClean="0"/>
              <a:pPr/>
              <a:t>10</a:t>
            </a:fld>
            <a:endParaRPr lang="en-US" dirty="0"/>
          </a:p>
        </p:txBody>
      </p:sp>
      <p:cxnSp>
        <p:nvCxnSpPr>
          <p:cNvPr id="8" name="Straight Connector 7"/>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rgbClr val="00AFEF"/>
                </a:solidFill>
                <a:effectLst/>
                <a:uLnTx/>
                <a:uFillTx/>
                <a:latin typeface="HelveticaNeueLT Std Med" pitchFamily="34" charset="0"/>
                <a:ea typeface="+mj-ea"/>
                <a:cs typeface="+mj-cs"/>
              </a:rPr>
              <a:t>And better ways to design research studies</a:t>
            </a:r>
            <a:endPar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458" y="895350"/>
            <a:ext cx="7750084" cy="3832659"/>
          </a:xfrm>
          <a:prstGeom prst="rect">
            <a:avLst/>
          </a:prstGeom>
        </p:spPr>
      </p:pic>
    </p:spTree>
    <p:extLst>
      <p:ext uri="{BB962C8B-B14F-4D97-AF65-F5344CB8AC3E}">
        <p14:creationId xmlns:p14="http://schemas.microsoft.com/office/powerpoint/2010/main" val="1862075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rPr>
              <a:t>So </a:t>
            </a:r>
            <a:r>
              <a:rPr kumimoji="0" lang="en-US" sz="2400" i="0" u="none" strike="noStrike" kern="1200" cap="none" spc="0" normalizeH="0" baseline="0" noProof="0" dirty="0" smtClean="0">
                <a:ln>
                  <a:noFill/>
                </a:ln>
                <a:solidFill>
                  <a:srgbClr val="00AFEF"/>
                </a:solidFill>
                <a:effectLst/>
                <a:uLnTx/>
                <a:uFillTx/>
                <a:latin typeface="HelveticaNeueLT Std Med" pitchFamily="34" charset="0"/>
                <a:ea typeface="+mj-ea"/>
                <a:cs typeface="+mj-cs"/>
              </a:rPr>
              <a:t>what does all this mean for PMI?</a:t>
            </a:r>
            <a:endPar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endParaRPr>
          </a:p>
        </p:txBody>
      </p:sp>
      <p:cxnSp>
        <p:nvCxnSpPr>
          <p:cNvPr id="10" name="Straight Connector 9"/>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8763000" y="4869656"/>
            <a:ext cx="381000" cy="273844"/>
          </a:xfrm>
        </p:spPr>
        <p:txBody>
          <a:bodyPr/>
          <a:lstStyle/>
          <a:p>
            <a:fld id="{424EA5AB-5B2F-4040-9CEC-22DFC4D6910C}" type="slidenum">
              <a:rPr lang="en-US" smtClean="0"/>
              <a:pPr/>
              <a:t>11</a:t>
            </a:fld>
            <a:endParaRPr lang="en-US" dirty="0"/>
          </a:p>
        </p:txBody>
      </p:sp>
      <p:sp>
        <p:nvSpPr>
          <p:cNvPr id="8" name="Rectangle 7"/>
          <p:cNvSpPr/>
          <p:nvPr/>
        </p:nvSpPr>
        <p:spPr>
          <a:xfrm>
            <a:off x="152400" y="789024"/>
            <a:ext cx="8915400" cy="2554545"/>
          </a:xfrm>
          <a:prstGeom prst="rect">
            <a:avLst/>
          </a:prstGeom>
        </p:spPr>
        <p:txBody>
          <a:bodyPr wrap="square">
            <a:spAutoFit/>
          </a:bodyPr>
          <a:lstStyle/>
          <a:p>
            <a:pPr lvl="0">
              <a:buFont typeface="Arial" pitchFamily="34" charset="0"/>
              <a:buChar char="•"/>
            </a:pPr>
            <a:r>
              <a:rPr lang="en-US" sz="2000" noProof="0" dirty="0">
                <a:solidFill>
                  <a:srgbClr val="5C6F7C"/>
                </a:solidFill>
                <a:latin typeface="HelveticaNeueLT Pro 45 Lt" pitchFamily="34" charset="0"/>
              </a:rPr>
              <a:t> </a:t>
            </a:r>
            <a:r>
              <a:rPr lang="en-US" sz="2000" noProof="0" dirty="0" smtClean="0">
                <a:solidFill>
                  <a:srgbClr val="5C6F7C"/>
                </a:solidFill>
                <a:latin typeface="HelveticaNeueLT Pro 45 Lt" pitchFamily="34" charset="0"/>
              </a:rPr>
              <a:t>First </a:t>
            </a:r>
            <a:r>
              <a:rPr lang="mr-IN" sz="2000" noProof="0" dirty="0" smtClean="0">
                <a:solidFill>
                  <a:srgbClr val="5C6F7C"/>
                </a:solidFill>
                <a:latin typeface="HelveticaNeueLT Pro 45 Lt" pitchFamily="34" charset="0"/>
              </a:rPr>
              <a:t>–</a:t>
            </a:r>
            <a:r>
              <a:rPr lang="en-US" sz="2000" noProof="0" dirty="0" smtClean="0">
                <a:solidFill>
                  <a:srgbClr val="5C6F7C"/>
                </a:solidFill>
                <a:latin typeface="HelveticaNeueLT Pro 45 Lt" pitchFamily="34" charset="0"/>
              </a:rPr>
              <a:t> we have no real idea</a:t>
            </a:r>
          </a:p>
          <a:p>
            <a:pPr lvl="1">
              <a:buFont typeface="Arial" pitchFamily="34" charset="0"/>
              <a:buChar char="•"/>
            </a:pPr>
            <a:r>
              <a:rPr lang="en-US" sz="2000" dirty="0">
                <a:solidFill>
                  <a:srgbClr val="5C6F7C"/>
                </a:solidFill>
                <a:latin typeface="HelveticaNeueLT Pro 45 Lt" pitchFamily="34" charset="0"/>
              </a:rPr>
              <a:t> </a:t>
            </a:r>
            <a:r>
              <a:rPr lang="en-US" sz="2000" noProof="0" dirty="0" smtClean="0">
                <a:solidFill>
                  <a:srgbClr val="5C6F7C"/>
                </a:solidFill>
                <a:latin typeface="HelveticaNeueLT Pro 45 Lt" pitchFamily="34" charset="0"/>
              </a:rPr>
              <a:t>the real new health policy and associated bills haven’t passed</a:t>
            </a:r>
          </a:p>
          <a:p>
            <a:pPr lvl="1">
              <a:buFont typeface="Arial" pitchFamily="34" charset="0"/>
              <a:buChar char="•"/>
            </a:pPr>
            <a:r>
              <a:rPr lang="en-US" sz="2000" dirty="0">
                <a:solidFill>
                  <a:srgbClr val="5C6F7C"/>
                </a:solidFill>
                <a:latin typeface="HelveticaNeueLT Pro 45 Lt" pitchFamily="34" charset="0"/>
              </a:rPr>
              <a:t> </a:t>
            </a:r>
            <a:r>
              <a:rPr lang="en-US" sz="2000" dirty="0" smtClean="0">
                <a:solidFill>
                  <a:srgbClr val="5C6F7C"/>
                </a:solidFill>
                <a:latin typeface="HelveticaNeueLT Pro 45 Lt" pitchFamily="34" charset="0"/>
              </a:rPr>
              <a:t>statements of intent and policy are frequently quite different</a:t>
            </a:r>
          </a:p>
          <a:p>
            <a:pPr lvl="1">
              <a:buFont typeface="Arial" pitchFamily="34" charset="0"/>
              <a:buChar char="•"/>
            </a:pPr>
            <a:r>
              <a:rPr lang="en-US" sz="2000" noProof="0" dirty="0">
                <a:solidFill>
                  <a:srgbClr val="5C6F7C"/>
                </a:solidFill>
                <a:latin typeface="HelveticaNeueLT Pro 45 Lt" pitchFamily="34" charset="0"/>
              </a:rPr>
              <a:t> </a:t>
            </a:r>
            <a:r>
              <a:rPr lang="en-US" sz="2000" noProof="0" dirty="0" smtClean="0">
                <a:solidFill>
                  <a:srgbClr val="5C6F7C"/>
                </a:solidFill>
                <a:latin typeface="HelveticaNeueLT Pro 45 Lt" pitchFamily="34" charset="0"/>
              </a:rPr>
              <a:t>in the short term PMI funding is in place</a:t>
            </a:r>
          </a:p>
          <a:p>
            <a:pPr>
              <a:buFont typeface="Arial" pitchFamily="34" charset="0"/>
              <a:buChar char="•"/>
            </a:pPr>
            <a:r>
              <a:rPr lang="en-US" sz="2000" dirty="0">
                <a:solidFill>
                  <a:srgbClr val="5C6F7C"/>
                </a:solidFill>
                <a:latin typeface="HelveticaNeueLT Pro 45 Lt" pitchFamily="34" charset="0"/>
              </a:rPr>
              <a:t> </a:t>
            </a:r>
            <a:r>
              <a:rPr lang="en-US" sz="2000" dirty="0" smtClean="0">
                <a:solidFill>
                  <a:srgbClr val="5C6F7C"/>
                </a:solidFill>
                <a:latin typeface="HelveticaNeueLT Pro 45 Lt" pitchFamily="34" charset="0"/>
              </a:rPr>
              <a:t>Second </a:t>
            </a:r>
            <a:r>
              <a:rPr lang="mr-IN" sz="2000" dirty="0" smtClean="0">
                <a:solidFill>
                  <a:srgbClr val="5C6F7C"/>
                </a:solidFill>
                <a:latin typeface="HelveticaNeueLT Pro 45 Lt" pitchFamily="34" charset="0"/>
              </a:rPr>
              <a:t>–</a:t>
            </a:r>
            <a:r>
              <a:rPr lang="en-US" sz="2000" dirty="0" smtClean="0">
                <a:solidFill>
                  <a:srgbClr val="5C6F7C"/>
                </a:solidFill>
                <a:latin typeface="HelveticaNeueLT Pro 45 Lt" pitchFamily="34" charset="0"/>
              </a:rPr>
              <a:t> PMI is a state of mind and philosophy</a:t>
            </a:r>
          </a:p>
          <a:p>
            <a:pPr lvl="1">
              <a:buFont typeface="Arial" pitchFamily="34" charset="0"/>
              <a:buChar char="•"/>
            </a:pPr>
            <a:r>
              <a:rPr lang="en-US" sz="2000" noProof="0" dirty="0">
                <a:solidFill>
                  <a:srgbClr val="5C6F7C"/>
                </a:solidFill>
                <a:latin typeface="HelveticaNeueLT Pro 45 Lt" pitchFamily="34" charset="0"/>
              </a:rPr>
              <a:t> </a:t>
            </a:r>
            <a:r>
              <a:rPr lang="en-US" sz="2000" noProof="0" dirty="0" smtClean="0">
                <a:solidFill>
                  <a:srgbClr val="5C6F7C"/>
                </a:solidFill>
                <a:latin typeface="HelveticaNeueLT Pro 45 Lt" pitchFamily="34" charset="0"/>
              </a:rPr>
              <a:t>changes to health policy are very unlikely to diminish the trend towards PMI</a:t>
            </a:r>
          </a:p>
          <a:p>
            <a:pPr lvl="1">
              <a:buFont typeface="Arial" pitchFamily="34" charset="0"/>
              <a:buChar char="•"/>
            </a:pPr>
            <a:r>
              <a:rPr lang="en-US" sz="2000" dirty="0">
                <a:solidFill>
                  <a:srgbClr val="5C6F7C"/>
                </a:solidFill>
                <a:latin typeface="HelveticaNeueLT Pro 45 Lt" pitchFamily="34" charset="0"/>
              </a:rPr>
              <a:t> </a:t>
            </a:r>
            <a:r>
              <a:rPr lang="en-US" sz="2000" dirty="0" smtClean="0">
                <a:solidFill>
                  <a:srgbClr val="5C6F7C"/>
                </a:solidFill>
                <a:latin typeface="HelveticaNeueLT Pro 45 Lt" pitchFamily="34" charset="0"/>
              </a:rPr>
              <a:t>many PMI programs are independent of Government funding</a:t>
            </a:r>
            <a:endParaRPr lang="en-US" sz="900" dirty="0">
              <a:solidFill>
                <a:srgbClr val="5C6F7C"/>
              </a:solidFill>
              <a:latin typeface="HelveticaNeueLT Pro 45 Lt" pitchFamily="34" charset="0"/>
            </a:endParaRPr>
          </a:p>
          <a:p>
            <a:pPr>
              <a:buFont typeface="Arial" pitchFamily="34" charset="0"/>
              <a:buChar char="•"/>
            </a:pPr>
            <a:r>
              <a:rPr lang="en-US" sz="2000" noProof="0" dirty="0" smtClean="0">
                <a:solidFill>
                  <a:srgbClr val="5C6F7C"/>
                </a:solidFill>
                <a:latin typeface="HelveticaNeueLT Pro 45 Lt" pitchFamily="34" charset="0"/>
              </a:rPr>
              <a:t>Third </a:t>
            </a:r>
            <a:r>
              <a:rPr lang="mr-IN" sz="2000" noProof="0" dirty="0" smtClean="0">
                <a:solidFill>
                  <a:srgbClr val="5C6F7C"/>
                </a:solidFill>
                <a:latin typeface="HelveticaNeueLT Pro 45 Lt" pitchFamily="34" charset="0"/>
              </a:rPr>
              <a:t>–</a:t>
            </a:r>
            <a:r>
              <a:rPr lang="en-US" sz="2000" noProof="0" dirty="0" smtClean="0">
                <a:solidFill>
                  <a:srgbClr val="5C6F7C"/>
                </a:solidFill>
                <a:latin typeface="HelveticaNeueLT Pro 45 Lt" pitchFamily="34" charset="0"/>
              </a:rPr>
              <a:t> just about everyone in healthcare delivery knows that PMI is essential</a:t>
            </a:r>
          </a:p>
        </p:txBody>
      </p:sp>
      <p:sp>
        <p:nvSpPr>
          <p:cNvPr id="2" name="TextBox 1"/>
          <p:cNvSpPr txBox="1"/>
          <p:nvPr/>
        </p:nvSpPr>
        <p:spPr>
          <a:xfrm>
            <a:off x="152400" y="4705350"/>
            <a:ext cx="4114800" cy="230832"/>
          </a:xfrm>
          <a:prstGeom prst="rect">
            <a:avLst/>
          </a:prstGeom>
          <a:noFill/>
        </p:spPr>
        <p:txBody>
          <a:bodyPr wrap="square" rtlCol="0">
            <a:spAutoFit/>
          </a:bodyPr>
          <a:lstStyle/>
          <a:p>
            <a:r>
              <a:rPr lang="en-US" sz="900" dirty="0"/>
              <a:t>Source: https://www.nih.gov/research-training/allofus-research-program/funding</a:t>
            </a:r>
          </a:p>
        </p:txBody>
      </p:sp>
    </p:spTree>
    <p:extLst>
      <p:ext uri="{BB962C8B-B14F-4D97-AF65-F5344CB8AC3E}">
        <p14:creationId xmlns:p14="http://schemas.microsoft.com/office/powerpoint/2010/main" val="705172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rPr>
              <a:t>So how </a:t>
            </a:r>
            <a:r>
              <a:rPr lang="en-US" sz="2400" dirty="0" smtClean="0">
                <a:solidFill>
                  <a:srgbClr val="00AFEF"/>
                </a:solidFill>
                <a:latin typeface="HelveticaNeueLT Std Med" pitchFamily="34" charset="0"/>
                <a:ea typeface="+mj-ea"/>
                <a:cs typeface="+mj-cs"/>
              </a:rPr>
              <a:t>is NIH funded</a:t>
            </a:r>
            <a:r>
              <a:rPr kumimoji="0" lang="en-US" sz="2400" i="0" u="none" strike="noStrike" kern="1200" cap="none" spc="0" normalizeH="0" baseline="0" noProof="0" dirty="0" smtClean="0">
                <a:ln>
                  <a:noFill/>
                </a:ln>
                <a:solidFill>
                  <a:srgbClr val="00AFEF"/>
                </a:solidFill>
                <a:effectLst/>
                <a:uLnTx/>
                <a:uFillTx/>
                <a:latin typeface="HelveticaNeueLT Std Med" pitchFamily="34" charset="0"/>
                <a:ea typeface="+mj-ea"/>
                <a:cs typeface="+mj-cs"/>
              </a:rPr>
              <a:t> </a:t>
            </a:r>
            <a:r>
              <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rPr>
              <a:t>PMI </a:t>
            </a:r>
            <a:r>
              <a:rPr kumimoji="0" lang="en-US" sz="2400" i="0" u="none" strike="noStrike" kern="1200" cap="none" spc="0" normalizeH="0" baseline="0" noProof="0" dirty="0" smtClean="0">
                <a:ln>
                  <a:noFill/>
                </a:ln>
                <a:solidFill>
                  <a:srgbClr val="00AFEF"/>
                </a:solidFill>
                <a:effectLst/>
                <a:uLnTx/>
                <a:uFillTx/>
                <a:latin typeface="HelveticaNeueLT Std Med" pitchFamily="34" charset="0"/>
                <a:ea typeface="+mj-ea"/>
                <a:cs typeface="+mj-cs"/>
              </a:rPr>
              <a:t>working? </a:t>
            </a:r>
            <a:r>
              <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rPr>
              <a:t>Funded </a:t>
            </a:r>
            <a:r>
              <a:rPr kumimoji="0" lang="en-US" sz="2400" i="0" u="none" strike="noStrike" kern="1200" cap="none" spc="0" normalizeH="0" baseline="0" noProof="0" dirty="0" err="1">
                <a:ln>
                  <a:noFill/>
                </a:ln>
                <a:solidFill>
                  <a:srgbClr val="00AFEF"/>
                </a:solidFill>
                <a:effectLst/>
                <a:uLnTx/>
                <a:uFillTx/>
                <a:latin typeface="HelveticaNeueLT Std Med" pitchFamily="34" charset="0"/>
                <a:ea typeface="+mj-ea"/>
                <a:cs typeface="+mj-cs"/>
              </a:rPr>
              <a:t>programmes</a:t>
            </a:r>
            <a:r>
              <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rPr>
              <a:t>:</a:t>
            </a:r>
          </a:p>
        </p:txBody>
      </p:sp>
      <p:cxnSp>
        <p:nvCxnSpPr>
          <p:cNvPr id="10" name="Straight Connector 9"/>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8763000" y="4869656"/>
            <a:ext cx="381000" cy="273844"/>
          </a:xfrm>
        </p:spPr>
        <p:txBody>
          <a:bodyPr/>
          <a:lstStyle/>
          <a:p>
            <a:fld id="{424EA5AB-5B2F-4040-9CEC-22DFC4D6910C}" type="slidenum">
              <a:rPr lang="en-US" smtClean="0"/>
              <a:pPr/>
              <a:t>12</a:t>
            </a:fld>
            <a:endParaRPr lang="en-US" dirty="0"/>
          </a:p>
        </p:txBody>
      </p:sp>
      <p:sp>
        <p:nvSpPr>
          <p:cNvPr id="8" name="Rectangle 7"/>
          <p:cNvSpPr/>
          <p:nvPr/>
        </p:nvSpPr>
        <p:spPr>
          <a:xfrm>
            <a:off x="152400" y="789024"/>
            <a:ext cx="8915400" cy="3654847"/>
          </a:xfrm>
          <a:prstGeom prst="rect">
            <a:avLst/>
          </a:prstGeom>
        </p:spPr>
        <p:txBody>
          <a:bodyPr wrap="square">
            <a:spAutoFit/>
          </a:bodyPr>
          <a:lstStyle/>
          <a:p>
            <a:pPr lvl="0">
              <a:buFont typeface="Arial" pitchFamily="34" charset="0"/>
              <a:buChar char="•"/>
            </a:pPr>
            <a:r>
              <a:rPr lang="en-US" sz="2000" noProof="0" dirty="0">
                <a:solidFill>
                  <a:srgbClr val="5C6F7C"/>
                </a:solidFill>
                <a:latin typeface="HelveticaNeueLT Pro 45 Lt" pitchFamily="34" charset="0"/>
              </a:rPr>
              <a:t> </a:t>
            </a:r>
            <a:r>
              <a:rPr lang="en-US" sz="1600" dirty="0">
                <a:solidFill>
                  <a:srgbClr val="5C6F7C"/>
                </a:solidFill>
                <a:latin typeface="HelveticaNeueLT Pro 45 Lt" pitchFamily="34" charset="0"/>
              </a:rPr>
              <a:t>Patient data recruitment </a:t>
            </a:r>
          </a:p>
          <a:p>
            <a:pPr marL="548640" lvl="1">
              <a:spcAft>
                <a:spcPts val="100"/>
              </a:spcAft>
              <a:buFont typeface="Arial" pitchFamily="34" charset="0"/>
              <a:buChar char="•"/>
            </a:pPr>
            <a:r>
              <a:rPr lang="en-US" sz="1600" dirty="0">
                <a:solidFill>
                  <a:srgbClr val="5C6F7C"/>
                </a:solidFill>
                <a:latin typeface="HelveticaNeueLT Pro 45 Lt" pitchFamily="34" charset="0"/>
              </a:rPr>
              <a:t> </a:t>
            </a:r>
            <a:r>
              <a:rPr lang="en-US" sz="1400" dirty="0">
                <a:solidFill>
                  <a:srgbClr val="5C6F7C"/>
                </a:solidFill>
                <a:latin typeface="HelveticaNeueLT Pro 45 Lt" pitchFamily="34" charset="0"/>
              </a:rPr>
              <a:t>University of California</a:t>
            </a:r>
          </a:p>
          <a:p>
            <a:pPr marL="1005840" lvl="2">
              <a:spcAft>
                <a:spcPts val="100"/>
              </a:spcAft>
              <a:buFont typeface="Arial" pitchFamily="34" charset="0"/>
              <a:buChar char="•"/>
            </a:pPr>
            <a:r>
              <a:rPr lang="en-US" sz="900" dirty="0">
                <a:solidFill>
                  <a:srgbClr val="5C6F7C"/>
                </a:solidFill>
                <a:latin typeface="HelveticaNeueLT Pro 45 Lt" pitchFamily="34" charset="0"/>
              </a:rPr>
              <a:t> Cedars-Sinai, San Diego Blood Bank, UC Davis, UC Health, UC Irvine, UC San Francisco, USC Los Angeles</a:t>
            </a:r>
          </a:p>
          <a:p>
            <a:pPr marL="548640" lvl="1">
              <a:spcAft>
                <a:spcPts val="100"/>
              </a:spcAft>
              <a:buFont typeface="Arial" pitchFamily="34" charset="0"/>
              <a:buChar char="•"/>
            </a:pPr>
            <a:r>
              <a:rPr lang="en-US" sz="1600" dirty="0">
                <a:solidFill>
                  <a:srgbClr val="5C6F7C"/>
                </a:solidFill>
                <a:latin typeface="HelveticaNeueLT Pro 45 Lt" pitchFamily="34" charset="0"/>
              </a:rPr>
              <a:t> </a:t>
            </a:r>
            <a:r>
              <a:rPr lang="en-US" sz="1400" dirty="0">
                <a:solidFill>
                  <a:srgbClr val="5C6F7C"/>
                </a:solidFill>
                <a:latin typeface="HelveticaNeueLT Pro 45 Lt" pitchFamily="34" charset="0"/>
              </a:rPr>
              <a:t>Partners HealthCare System</a:t>
            </a:r>
          </a:p>
          <a:p>
            <a:pPr marL="1005840" lvl="2">
              <a:spcAft>
                <a:spcPts val="100"/>
              </a:spcAft>
              <a:buFont typeface="Arial" pitchFamily="34" charset="0"/>
              <a:buChar char="•"/>
            </a:pPr>
            <a:r>
              <a:rPr lang="en-US" sz="900" dirty="0">
                <a:solidFill>
                  <a:srgbClr val="5C6F7C"/>
                </a:solidFill>
                <a:latin typeface="HelveticaNeueLT Pro 45 Lt" pitchFamily="34" charset="0"/>
              </a:rPr>
              <a:t> Boston Medical Center, Boston University</a:t>
            </a:r>
          </a:p>
          <a:p>
            <a:pPr marL="548640" lvl="1">
              <a:spcAft>
                <a:spcPts val="100"/>
              </a:spcAft>
              <a:buFont typeface="Arial" pitchFamily="34" charset="0"/>
              <a:buChar char="•"/>
            </a:pPr>
            <a:r>
              <a:rPr lang="en-US" sz="1600" dirty="0">
                <a:solidFill>
                  <a:srgbClr val="5C6F7C"/>
                </a:solidFill>
                <a:latin typeface="HelveticaNeueLT Pro 45 Lt" pitchFamily="34" charset="0"/>
              </a:rPr>
              <a:t> </a:t>
            </a:r>
            <a:r>
              <a:rPr lang="en-US" sz="1400" dirty="0">
                <a:solidFill>
                  <a:srgbClr val="5C6F7C"/>
                </a:solidFill>
                <a:latin typeface="HelveticaNeueLT Pro 45 Lt" pitchFamily="34" charset="0"/>
              </a:rPr>
              <a:t>Henry Ford Health System</a:t>
            </a:r>
          </a:p>
          <a:p>
            <a:pPr marL="1005840" lvl="2">
              <a:spcAft>
                <a:spcPts val="100"/>
              </a:spcAft>
              <a:buFont typeface="Arial" pitchFamily="34" charset="0"/>
              <a:buChar char="•"/>
            </a:pPr>
            <a:r>
              <a:rPr lang="en-US" sz="900" dirty="0">
                <a:solidFill>
                  <a:srgbClr val="5C6F7C"/>
                </a:solidFill>
                <a:latin typeface="HelveticaNeueLT Pro 45 Lt" pitchFamily="34" charset="0"/>
              </a:rPr>
              <a:t> Baylor Scott and White Research Inst, </a:t>
            </a:r>
            <a:r>
              <a:rPr lang="en-US" sz="900" dirty="0" err="1">
                <a:solidFill>
                  <a:srgbClr val="5C6F7C"/>
                </a:solidFill>
                <a:latin typeface="HelveticaNeueLT Pro 45 Lt" pitchFamily="34" charset="0"/>
              </a:rPr>
              <a:t>Essentia</a:t>
            </a:r>
            <a:r>
              <a:rPr lang="en-US" sz="900" dirty="0">
                <a:solidFill>
                  <a:srgbClr val="5C6F7C"/>
                </a:solidFill>
                <a:latin typeface="HelveticaNeueLT Pro 45 Lt" pitchFamily="34" charset="0"/>
              </a:rPr>
              <a:t> Health, Spectrum Health, </a:t>
            </a:r>
            <a:r>
              <a:rPr lang="en-US" sz="900" dirty="0" err="1">
                <a:solidFill>
                  <a:srgbClr val="5C6F7C"/>
                </a:solidFill>
                <a:latin typeface="HelveticaNeueLT Pro 45 Lt" pitchFamily="34" charset="0"/>
              </a:rPr>
              <a:t>Umass</a:t>
            </a:r>
            <a:r>
              <a:rPr lang="en-US" sz="900" dirty="0">
                <a:solidFill>
                  <a:srgbClr val="5C6F7C"/>
                </a:solidFill>
                <a:latin typeface="HelveticaNeueLT Pro 45 Lt" pitchFamily="34" charset="0"/>
              </a:rPr>
              <a:t> Medical school</a:t>
            </a:r>
          </a:p>
          <a:p>
            <a:pPr marL="548640" lvl="1">
              <a:spcAft>
                <a:spcPts val="100"/>
              </a:spcAft>
              <a:buFont typeface="Arial" pitchFamily="34" charset="0"/>
              <a:buChar char="•"/>
            </a:pPr>
            <a:r>
              <a:rPr lang="en-US" sz="1600" dirty="0">
                <a:solidFill>
                  <a:srgbClr val="5C6F7C"/>
                </a:solidFill>
                <a:latin typeface="HelveticaNeueLT Pro 45 Lt" pitchFamily="34" charset="0"/>
              </a:rPr>
              <a:t> </a:t>
            </a:r>
            <a:r>
              <a:rPr lang="en-US" sz="1400" dirty="0" err="1">
                <a:solidFill>
                  <a:srgbClr val="5C6F7C"/>
                </a:solidFill>
                <a:latin typeface="HelveticaNeueLT Pro 45 Lt" pitchFamily="34" charset="0"/>
              </a:rPr>
              <a:t>Geisinger</a:t>
            </a:r>
            <a:r>
              <a:rPr lang="en-US" sz="1400" dirty="0">
                <a:solidFill>
                  <a:srgbClr val="5C6F7C"/>
                </a:solidFill>
                <a:latin typeface="HelveticaNeueLT Pro 45 Lt" pitchFamily="34" charset="0"/>
              </a:rPr>
              <a:t> Health System</a:t>
            </a:r>
          </a:p>
          <a:p>
            <a:pPr marL="548640" lvl="1">
              <a:spcAft>
                <a:spcPts val="100"/>
              </a:spcAft>
              <a:buFont typeface="Arial" pitchFamily="34" charset="0"/>
              <a:buChar char="•"/>
            </a:pPr>
            <a:r>
              <a:rPr lang="en-US" sz="1600" dirty="0">
                <a:solidFill>
                  <a:srgbClr val="5C6F7C"/>
                </a:solidFill>
                <a:latin typeface="HelveticaNeueLT Pro 45 Lt" pitchFamily="34" charset="0"/>
              </a:rPr>
              <a:t> </a:t>
            </a:r>
            <a:r>
              <a:rPr lang="en-US" sz="1400" dirty="0">
                <a:solidFill>
                  <a:srgbClr val="5C6F7C"/>
                </a:solidFill>
                <a:latin typeface="HelveticaNeueLT Pro 45 Lt" pitchFamily="34" charset="0"/>
              </a:rPr>
              <a:t>Columbia University</a:t>
            </a:r>
          </a:p>
          <a:p>
            <a:pPr marL="1005840" lvl="2">
              <a:spcAft>
                <a:spcPts val="100"/>
              </a:spcAft>
              <a:buFont typeface="Arial" pitchFamily="34" charset="0"/>
              <a:buChar char="•"/>
            </a:pPr>
            <a:r>
              <a:rPr lang="en-US" sz="900" dirty="0">
                <a:solidFill>
                  <a:srgbClr val="5C6F7C"/>
                </a:solidFill>
                <a:latin typeface="HelveticaNeueLT Pro 45 Lt" pitchFamily="34" charset="0"/>
              </a:rPr>
              <a:t> NYC Health, NY Presbyterian, Weill Cornell Medicine</a:t>
            </a:r>
          </a:p>
          <a:p>
            <a:pPr marL="548640" lvl="1">
              <a:spcAft>
                <a:spcPts val="100"/>
              </a:spcAft>
              <a:buFont typeface="Arial" pitchFamily="34" charset="0"/>
              <a:buChar char="•"/>
            </a:pPr>
            <a:r>
              <a:rPr lang="en-US" sz="1400" dirty="0">
                <a:solidFill>
                  <a:srgbClr val="5C6F7C"/>
                </a:solidFill>
                <a:latin typeface="HelveticaNeueLT Pro 45 Lt" pitchFamily="34" charset="0"/>
              </a:rPr>
              <a:t> Northwestern university</a:t>
            </a:r>
          </a:p>
          <a:p>
            <a:pPr marL="1005840" lvl="2">
              <a:spcAft>
                <a:spcPts val="100"/>
              </a:spcAft>
              <a:buFont typeface="Arial" pitchFamily="34" charset="0"/>
              <a:buChar char="•"/>
            </a:pPr>
            <a:r>
              <a:rPr lang="en-US" sz="900" dirty="0">
                <a:solidFill>
                  <a:srgbClr val="5C6F7C"/>
                </a:solidFill>
                <a:latin typeface="HelveticaNeueLT Pro 45 Lt" pitchFamily="34" charset="0"/>
              </a:rPr>
              <a:t> Alliance of Chicago Community Health Services, Anne &amp; Robert H. Lurie Children’s Hospital Chicago, University of Chicago, </a:t>
            </a:r>
            <a:r>
              <a:rPr lang="en-US" sz="900" dirty="0" err="1">
                <a:solidFill>
                  <a:srgbClr val="5C6F7C"/>
                </a:solidFill>
                <a:latin typeface="HelveticaNeueLT Pro 45 Lt" pitchFamily="34" charset="0"/>
              </a:rPr>
              <a:t>Univ</a:t>
            </a:r>
            <a:r>
              <a:rPr lang="en-US" sz="900" dirty="0">
                <a:solidFill>
                  <a:srgbClr val="5C6F7C"/>
                </a:solidFill>
                <a:latin typeface="HelveticaNeueLT Pro 45 Lt" pitchFamily="34" charset="0"/>
              </a:rPr>
              <a:t> of Illinois at Chicago</a:t>
            </a:r>
          </a:p>
          <a:p>
            <a:pPr marL="548640" lvl="1">
              <a:spcAft>
                <a:spcPts val="100"/>
              </a:spcAft>
              <a:buFont typeface="Arial" pitchFamily="34" charset="0"/>
              <a:buChar char="•"/>
            </a:pPr>
            <a:r>
              <a:rPr lang="en-US" sz="1400" dirty="0">
                <a:solidFill>
                  <a:srgbClr val="5C6F7C"/>
                </a:solidFill>
                <a:latin typeface="HelveticaNeueLT Pro 45 Lt" pitchFamily="34" charset="0"/>
              </a:rPr>
              <a:t> University of Arizona</a:t>
            </a:r>
          </a:p>
          <a:p>
            <a:pPr marL="1005840" lvl="2">
              <a:spcAft>
                <a:spcPts val="100"/>
              </a:spcAft>
              <a:buFont typeface="Arial" pitchFamily="34" charset="0"/>
              <a:buChar char="•"/>
            </a:pPr>
            <a:r>
              <a:rPr lang="en-US" sz="900" dirty="0">
                <a:solidFill>
                  <a:srgbClr val="5C6F7C"/>
                </a:solidFill>
                <a:latin typeface="HelveticaNeueLT Pro 45 Lt" pitchFamily="34" charset="0"/>
              </a:rPr>
              <a:t> Banner Health</a:t>
            </a:r>
          </a:p>
          <a:p>
            <a:pPr marL="548640" lvl="1">
              <a:spcAft>
                <a:spcPts val="100"/>
              </a:spcAft>
              <a:buFont typeface="Arial" pitchFamily="34" charset="0"/>
              <a:buChar char="•"/>
            </a:pPr>
            <a:r>
              <a:rPr lang="en-US" sz="1400" dirty="0">
                <a:solidFill>
                  <a:srgbClr val="5C6F7C"/>
                </a:solidFill>
                <a:latin typeface="HelveticaNeueLT Pro 45 Lt" pitchFamily="34" charset="0"/>
              </a:rPr>
              <a:t> University of Pittsburgh</a:t>
            </a:r>
          </a:p>
          <a:p>
            <a:pPr marL="548640" lvl="1">
              <a:spcAft>
                <a:spcPts val="100"/>
              </a:spcAft>
              <a:buFont typeface="Arial" pitchFamily="34" charset="0"/>
              <a:buChar char="•"/>
            </a:pPr>
            <a:r>
              <a:rPr lang="en-US" sz="1400" dirty="0">
                <a:solidFill>
                  <a:srgbClr val="5C6F7C"/>
                </a:solidFill>
                <a:latin typeface="HelveticaNeueLT Pro 45 Lt" pitchFamily="34" charset="0"/>
              </a:rPr>
              <a:t> Vanderbilt University with Verily and Broad Institute</a:t>
            </a:r>
          </a:p>
          <a:p>
            <a:pPr marL="1005840" lvl="2">
              <a:spcAft>
                <a:spcPts val="100"/>
              </a:spcAft>
              <a:buFont typeface="Arial" pitchFamily="34" charset="0"/>
              <a:buChar char="•"/>
            </a:pPr>
            <a:r>
              <a:rPr lang="en-US" sz="900" dirty="0">
                <a:solidFill>
                  <a:srgbClr val="5C6F7C"/>
                </a:solidFill>
                <a:latin typeface="HelveticaNeueLT Pro 45 Lt" pitchFamily="34" charset="0"/>
              </a:rPr>
              <a:t> Columbia University Med </a:t>
            </a:r>
            <a:r>
              <a:rPr lang="en-US" sz="900" dirty="0" err="1">
                <a:solidFill>
                  <a:srgbClr val="5C6F7C"/>
                </a:solidFill>
                <a:latin typeface="HelveticaNeueLT Pro 45 Lt" pitchFamily="34" charset="0"/>
              </a:rPr>
              <a:t>Ctr</a:t>
            </a:r>
            <a:r>
              <a:rPr lang="en-US" sz="900" dirty="0">
                <a:solidFill>
                  <a:srgbClr val="5C6F7C"/>
                </a:solidFill>
                <a:latin typeface="HelveticaNeueLT Pro 45 Lt" pitchFamily="34" charset="0"/>
              </a:rPr>
              <a:t>, Northwestern </a:t>
            </a:r>
            <a:r>
              <a:rPr lang="en-US" sz="900" dirty="0" err="1">
                <a:solidFill>
                  <a:srgbClr val="5C6F7C"/>
                </a:solidFill>
                <a:latin typeface="HelveticaNeueLT Pro 45 Lt" pitchFamily="34" charset="0"/>
              </a:rPr>
              <a:t>Univ</a:t>
            </a:r>
            <a:r>
              <a:rPr lang="en-US" sz="900" dirty="0">
                <a:solidFill>
                  <a:srgbClr val="5C6F7C"/>
                </a:solidFill>
                <a:latin typeface="HelveticaNeueLT Pro 45 Lt" pitchFamily="34" charset="0"/>
              </a:rPr>
              <a:t> Med </a:t>
            </a:r>
            <a:r>
              <a:rPr lang="en-US" sz="900" dirty="0" err="1">
                <a:solidFill>
                  <a:srgbClr val="5C6F7C"/>
                </a:solidFill>
                <a:latin typeface="HelveticaNeueLT Pro 45 Lt" pitchFamily="34" charset="0"/>
              </a:rPr>
              <a:t>Sch</a:t>
            </a:r>
            <a:r>
              <a:rPr lang="en-US" sz="900" dirty="0">
                <a:solidFill>
                  <a:srgbClr val="5C6F7C"/>
                </a:solidFill>
                <a:latin typeface="HelveticaNeueLT Pro 45 Lt" pitchFamily="34" charset="0"/>
              </a:rPr>
              <a:t>, </a:t>
            </a:r>
            <a:r>
              <a:rPr lang="en-US" sz="900" dirty="0" err="1">
                <a:solidFill>
                  <a:srgbClr val="5C6F7C"/>
                </a:solidFill>
                <a:latin typeface="HelveticaNeueLT Pro 45 Lt" pitchFamily="34" charset="0"/>
              </a:rPr>
              <a:t>Univ</a:t>
            </a:r>
            <a:r>
              <a:rPr lang="en-US" sz="900" dirty="0">
                <a:solidFill>
                  <a:srgbClr val="5C6F7C"/>
                </a:solidFill>
                <a:latin typeface="HelveticaNeueLT Pro 45 Lt" pitchFamily="34" charset="0"/>
              </a:rPr>
              <a:t> </a:t>
            </a:r>
            <a:r>
              <a:rPr lang="en-US" sz="900" dirty="0" err="1">
                <a:solidFill>
                  <a:srgbClr val="5C6F7C"/>
                </a:solidFill>
                <a:latin typeface="HelveticaNeueLT Pro 45 Lt" pitchFamily="34" charset="0"/>
              </a:rPr>
              <a:t>Michicigan</a:t>
            </a:r>
            <a:r>
              <a:rPr lang="en-US" sz="900" dirty="0">
                <a:solidFill>
                  <a:srgbClr val="5C6F7C"/>
                </a:solidFill>
                <a:latin typeface="HelveticaNeueLT Pro 45 Lt" pitchFamily="34" charset="0"/>
              </a:rPr>
              <a:t> </a:t>
            </a:r>
            <a:r>
              <a:rPr lang="en-US" sz="900" dirty="0" err="1">
                <a:solidFill>
                  <a:srgbClr val="5C6F7C"/>
                </a:solidFill>
                <a:latin typeface="HelveticaNeueLT Pro 45 Lt" pitchFamily="34" charset="0"/>
              </a:rPr>
              <a:t>Sch</a:t>
            </a:r>
            <a:r>
              <a:rPr lang="en-US" sz="900" dirty="0">
                <a:solidFill>
                  <a:srgbClr val="5C6F7C"/>
                </a:solidFill>
                <a:latin typeface="HelveticaNeueLT Pro 45 Lt" pitchFamily="34" charset="0"/>
              </a:rPr>
              <a:t> of Public Health, UT Health Science Center at Houston</a:t>
            </a:r>
          </a:p>
        </p:txBody>
      </p:sp>
      <p:sp>
        <p:nvSpPr>
          <p:cNvPr id="2" name="TextBox 1"/>
          <p:cNvSpPr txBox="1"/>
          <p:nvPr/>
        </p:nvSpPr>
        <p:spPr>
          <a:xfrm>
            <a:off x="152400" y="4705350"/>
            <a:ext cx="4114800" cy="230832"/>
          </a:xfrm>
          <a:prstGeom prst="rect">
            <a:avLst/>
          </a:prstGeom>
          <a:noFill/>
        </p:spPr>
        <p:txBody>
          <a:bodyPr wrap="square" rtlCol="0">
            <a:spAutoFit/>
          </a:bodyPr>
          <a:lstStyle/>
          <a:p>
            <a:r>
              <a:rPr lang="en-US" sz="900" dirty="0"/>
              <a:t>Source: https://www.nih.gov/research-training/allofus-research-program/funding</a:t>
            </a:r>
          </a:p>
        </p:txBody>
      </p:sp>
    </p:spTree>
    <p:extLst>
      <p:ext uri="{BB962C8B-B14F-4D97-AF65-F5344CB8AC3E}">
        <p14:creationId xmlns:p14="http://schemas.microsoft.com/office/powerpoint/2010/main" val="1856527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rPr>
              <a:t>So how will the PMI work? Funded </a:t>
            </a:r>
            <a:r>
              <a:rPr kumimoji="0" lang="en-US" sz="2400" i="0" u="none" strike="noStrike" kern="1200" cap="none" spc="0" normalizeH="0" baseline="0" noProof="0" dirty="0" err="1">
                <a:ln>
                  <a:noFill/>
                </a:ln>
                <a:solidFill>
                  <a:srgbClr val="00AFEF"/>
                </a:solidFill>
                <a:effectLst/>
                <a:uLnTx/>
                <a:uFillTx/>
                <a:latin typeface="HelveticaNeueLT Std Med" pitchFamily="34" charset="0"/>
                <a:ea typeface="+mj-ea"/>
                <a:cs typeface="+mj-cs"/>
              </a:rPr>
              <a:t>programmes</a:t>
            </a:r>
            <a:r>
              <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rPr>
              <a:t>:</a:t>
            </a:r>
          </a:p>
        </p:txBody>
      </p:sp>
      <p:cxnSp>
        <p:nvCxnSpPr>
          <p:cNvPr id="10" name="Straight Connector 9"/>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8763000" y="4869656"/>
            <a:ext cx="381000" cy="273844"/>
          </a:xfrm>
        </p:spPr>
        <p:txBody>
          <a:bodyPr/>
          <a:lstStyle/>
          <a:p>
            <a:fld id="{424EA5AB-5B2F-4040-9CEC-22DFC4D6910C}" type="slidenum">
              <a:rPr lang="en-US" smtClean="0"/>
              <a:pPr/>
              <a:t>13</a:t>
            </a:fld>
            <a:endParaRPr lang="en-US" dirty="0"/>
          </a:p>
        </p:txBody>
      </p:sp>
      <p:sp>
        <p:nvSpPr>
          <p:cNvPr id="8" name="Rectangle 7"/>
          <p:cNvSpPr/>
          <p:nvPr/>
        </p:nvSpPr>
        <p:spPr>
          <a:xfrm>
            <a:off x="152400" y="789024"/>
            <a:ext cx="8915400" cy="3611245"/>
          </a:xfrm>
          <a:prstGeom prst="rect">
            <a:avLst/>
          </a:prstGeom>
        </p:spPr>
        <p:txBody>
          <a:bodyPr wrap="square">
            <a:spAutoFit/>
          </a:bodyPr>
          <a:lstStyle/>
          <a:p>
            <a:pPr lvl="0">
              <a:spcAft>
                <a:spcPts val="400"/>
              </a:spcAft>
              <a:buFont typeface="Arial" pitchFamily="34" charset="0"/>
              <a:buChar char="•"/>
            </a:pPr>
            <a:r>
              <a:rPr lang="en-US" sz="1600" noProof="0" dirty="0">
                <a:solidFill>
                  <a:srgbClr val="5C6F7C"/>
                </a:solidFill>
                <a:latin typeface="HelveticaNeueLT Pro 45 Lt" pitchFamily="34" charset="0"/>
              </a:rPr>
              <a:t> Community Health Center approach</a:t>
            </a:r>
          </a:p>
          <a:p>
            <a:pPr lvl="1" defTabSz="631825">
              <a:spcAft>
                <a:spcPts val="400"/>
              </a:spcAft>
              <a:buFont typeface="Arial" pitchFamily="34" charset="0"/>
              <a:buChar char="•"/>
            </a:pPr>
            <a:r>
              <a:rPr lang="en-US" sz="2000" dirty="0">
                <a:solidFill>
                  <a:srgbClr val="5C6F7C"/>
                </a:solidFill>
                <a:latin typeface="HelveticaNeueLT Pro 45 Lt" pitchFamily="34" charset="0"/>
              </a:rPr>
              <a:t> </a:t>
            </a:r>
            <a:r>
              <a:rPr lang="en-US" sz="1400" dirty="0">
                <a:solidFill>
                  <a:srgbClr val="5C6F7C"/>
                </a:solidFill>
                <a:latin typeface="HelveticaNeueLT Pro 45 Lt" pitchFamily="34" charset="0"/>
              </a:rPr>
              <a:t>Cherokee Health Systems, Community HC Middletown CT, </a:t>
            </a:r>
            <a:r>
              <a:rPr lang="en-US" sz="1400" dirty="0" err="1">
                <a:solidFill>
                  <a:srgbClr val="5C6F7C"/>
                </a:solidFill>
                <a:latin typeface="HelveticaNeueLT Pro 45 Lt" pitchFamily="34" charset="0"/>
              </a:rPr>
              <a:t>Eau</a:t>
            </a:r>
            <a:r>
              <a:rPr lang="en-US" sz="1400" dirty="0">
                <a:solidFill>
                  <a:srgbClr val="5C6F7C"/>
                </a:solidFill>
                <a:latin typeface="HelveticaNeueLT Pro 45 Lt" pitchFamily="34" charset="0"/>
              </a:rPr>
              <a:t> Claire Coop HC, Columbia SC, 	HRHCare Peekskill NY, Jackson-Hinds HC Jackson MS, San </a:t>
            </a:r>
            <a:r>
              <a:rPr lang="en-US" sz="1400" dirty="0" err="1">
                <a:solidFill>
                  <a:srgbClr val="5C6F7C"/>
                </a:solidFill>
                <a:latin typeface="HelveticaNeueLT Pro 45 Lt" pitchFamily="34" charset="0"/>
              </a:rPr>
              <a:t>Ysidro</a:t>
            </a:r>
            <a:r>
              <a:rPr lang="en-US" sz="1400" dirty="0">
                <a:solidFill>
                  <a:srgbClr val="5C6F7C"/>
                </a:solidFill>
                <a:latin typeface="HelveticaNeueLT Pro 45 Lt" pitchFamily="34" charset="0"/>
              </a:rPr>
              <a:t> HC CA</a:t>
            </a:r>
          </a:p>
          <a:p>
            <a:pPr lvl="2">
              <a:spcAft>
                <a:spcPts val="400"/>
              </a:spcAft>
              <a:buFont typeface="Arial" pitchFamily="34" charset="0"/>
              <a:buChar char="•"/>
            </a:pPr>
            <a:r>
              <a:rPr lang="en-US" sz="900" noProof="0" dirty="0">
                <a:solidFill>
                  <a:srgbClr val="5C6F7C"/>
                </a:solidFill>
                <a:latin typeface="HelveticaNeueLT Pro 45 Lt" pitchFamily="34" charset="0"/>
              </a:rPr>
              <a:t> HRSA, MITRE Corporation</a:t>
            </a:r>
          </a:p>
          <a:p>
            <a:pPr lvl="0">
              <a:spcAft>
                <a:spcPts val="400"/>
              </a:spcAft>
              <a:buFont typeface="Arial" pitchFamily="34" charset="0"/>
              <a:buChar char="•"/>
            </a:pPr>
            <a:r>
              <a:rPr lang="en-US" sz="1600" dirty="0">
                <a:solidFill>
                  <a:srgbClr val="5C6F7C"/>
                </a:solidFill>
                <a:latin typeface="HelveticaNeueLT Pro 45 Lt" pitchFamily="34" charset="0"/>
              </a:rPr>
              <a:t> Patient recruitment and data collection (via web site and mobile apps)</a:t>
            </a:r>
          </a:p>
          <a:p>
            <a:pPr marL="548640" lvl="1">
              <a:spcAft>
                <a:spcPts val="400"/>
              </a:spcAft>
              <a:buFont typeface="Arial" pitchFamily="34" charset="0"/>
              <a:buChar char="•"/>
            </a:pPr>
            <a:r>
              <a:rPr lang="en-US" sz="1600" dirty="0">
                <a:solidFill>
                  <a:srgbClr val="5C6F7C"/>
                </a:solidFill>
                <a:latin typeface="HelveticaNeueLT Pro 45 Lt" pitchFamily="34" charset="0"/>
              </a:rPr>
              <a:t>  </a:t>
            </a:r>
            <a:r>
              <a:rPr lang="en-US" sz="1400" dirty="0">
                <a:solidFill>
                  <a:srgbClr val="5C6F7C"/>
                </a:solidFill>
                <a:latin typeface="HelveticaNeueLT Pro 45 Lt" pitchFamily="34" charset="0"/>
              </a:rPr>
              <a:t>Scripps Research Institute, </a:t>
            </a:r>
            <a:r>
              <a:rPr lang="en-US" sz="1400" dirty="0" err="1">
                <a:solidFill>
                  <a:srgbClr val="5C6F7C"/>
                </a:solidFill>
                <a:latin typeface="HelveticaNeueLT Pro 45 Lt" pitchFamily="34" charset="0"/>
              </a:rPr>
              <a:t>Vibrent</a:t>
            </a:r>
            <a:r>
              <a:rPr lang="en-US" sz="1400" dirty="0">
                <a:solidFill>
                  <a:srgbClr val="5C6F7C"/>
                </a:solidFill>
                <a:latin typeface="HelveticaNeueLT Pro 45 Lt" pitchFamily="34" charset="0"/>
              </a:rPr>
              <a:t> Health</a:t>
            </a:r>
          </a:p>
          <a:p>
            <a:pPr marL="1005840" lvl="2">
              <a:spcAft>
                <a:spcPts val="400"/>
              </a:spcAft>
              <a:buFont typeface="Arial" pitchFamily="34" charset="0"/>
              <a:buChar char="•"/>
            </a:pPr>
            <a:r>
              <a:rPr lang="en-US" sz="900" dirty="0" err="1">
                <a:solidFill>
                  <a:srgbClr val="5C6F7C"/>
                </a:solidFill>
                <a:latin typeface="HelveticaNeueLT Pro 45 Lt" pitchFamily="34" charset="0"/>
              </a:rPr>
              <a:t>PatientsLikeMe</a:t>
            </a:r>
            <a:r>
              <a:rPr lang="en-US" sz="900" dirty="0">
                <a:solidFill>
                  <a:srgbClr val="5C6F7C"/>
                </a:solidFill>
                <a:latin typeface="HelveticaNeueLT Pro 45 Lt" pitchFamily="34" charset="0"/>
              </a:rPr>
              <a:t>, Sage Bionetworks, Walgreens</a:t>
            </a:r>
            <a:r>
              <a:rPr lang="en-US" sz="1600" dirty="0">
                <a:solidFill>
                  <a:srgbClr val="5C6F7C"/>
                </a:solidFill>
                <a:latin typeface="HelveticaNeueLT Pro 45 Lt" pitchFamily="34" charset="0"/>
              </a:rPr>
              <a:t> </a:t>
            </a:r>
          </a:p>
          <a:p>
            <a:pPr lvl="0">
              <a:spcAft>
                <a:spcPts val="400"/>
              </a:spcAft>
              <a:buFont typeface="Arial" pitchFamily="34" charset="0"/>
              <a:buChar char="•"/>
            </a:pPr>
            <a:r>
              <a:rPr lang="en-US" sz="1600" dirty="0">
                <a:solidFill>
                  <a:srgbClr val="5C6F7C"/>
                </a:solidFill>
                <a:latin typeface="HelveticaNeueLT Pro 45 Lt" pitchFamily="34" charset="0"/>
              </a:rPr>
              <a:t> PMI Biobank – Mayo Clinic</a:t>
            </a:r>
          </a:p>
          <a:p>
            <a:pPr lvl="0">
              <a:spcAft>
                <a:spcPts val="400"/>
              </a:spcAft>
              <a:buFont typeface="Arial" pitchFamily="34" charset="0"/>
              <a:buChar char="•"/>
            </a:pPr>
            <a:r>
              <a:rPr lang="en-US" sz="1600" dirty="0">
                <a:solidFill>
                  <a:srgbClr val="5C6F7C"/>
                </a:solidFill>
                <a:latin typeface="HelveticaNeueLT Pro 45 Lt" pitchFamily="34" charset="0"/>
              </a:rPr>
              <a:t> Communications design and development – Hungry Heart Media Inc</a:t>
            </a:r>
          </a:p>
          <a:p>
            <a:pPr lvl="0">
              <a:spcAft>
                <a:spcPts val="400"/>
              </a:spcAft>
              <a:buFont typeface="Arial" pitchFamily="34" charset="0"/>
              <a:buChar char="•"/>
            </a:pPr>
            <a:r>
              <a:rPr lang="en-US" sz="1600" dirty="0">
                <a:solidFill>
                  <a:srgbClr val="5C6F7C"/>
                </a:solidFill>
                <a:latin typeface="HelveticaNeueLT Pro 45 Lt" pitchFamily="34" charset="0"/>
              </a:rPr>
              <a:t> Communication Implementation – HCM Strategists LLC</a:t>
            </a:r>
          </a:p>
          <a:p>
            <a:pPr lvl="0">
              <a:spcAft>
                <a:spcPts val="400"/>
              </a:spcAft>
              <a:buFont typeface="Arial" pitchFamily="34" charset="0"/>
              <a:buChar char="•"/>
            </a:pPr>
            <a:r>
              <a:rPr lang="en-US" sz="1600" dirty="0">
                <a:solidFill>
                  <a:srgbClr val="5C6F7C"/>
                </a:solidFill>
                <a:latin typeface="HelveticaNeueLT Pro 45 Lt" pitchFamily="34" charset="0"/>
              </a:rPr>
              <a:t> Participants interface (web site) – Vanderbilt University</a:t>
            </a:r>
          </a:p>
          <a:p>
            <a:pPr lvl="0">
              <a:spcAft>
                <a:spcPts val="400"/>
              </a:spcAft>
              <a:buFont typeface="Arial" pitchFamily="34" charset="0"/>
              <a:buChar char="•"/>
            </a:pPr>
            <a:r>
              <a:rPr lang="en-US" sz="1600" dirty="0">
                <a:solidFill>
                  <a:srgbClr val="5C6F7C"/>
                </a:solidFill>
                <a:latin typeface="HelveticaNeueLT Pro 45 Lt" pitchFamily="34" charset="0"/>
              </a:rPr>
              <a:t> Standardization of open source apps - ONC</a:t>
            </a:r>
          </a:p>
        </p:txBody>
      </p:sp>
      <p:sp>
        <p:nvSpPr>
          <p:cNvPr id="2" name="TextBox 1"/>
          <p:cNvSpPr txBox="1"/>
          <p:nvPr/>
        </p:nvSpPr>
        <p:spPr>
          <a:xfrm>
            <a:off x="152400" y="4705350"/>
            <a:ext cx="4114800" cy="230832"/>
          </a:xfrm>
          <a:prstGeom prst="rect">
            <a:avLst/>
          </a:prstGeom>
          <a:noFill/>
        </p:spPr>
        <p:txBody>
          <a:bodyPr wrap="square" rtlCol="0">
            <a:spAutoFit/>
          </a:bodyPr>
          <a:lstStyle/>
          <a:p>
            <a:r>
              <a:rPr lang="en-US" sz="900" dirty="0"/>
              <a:t>Source: https://www.nih.gov/research-training/allofus-research-program/funding</a:t>
            </a:r>
          </a:p>
        </p:txBody>
      </p:sp>
    </p:spTree>
    <p:extLst>
      <p:ext uri="{BB962C8B-B14F-4D97-AF65-F5344CB8AC3E}">
        <p14:creationId xmlns:p14="http://schemas.microsoft.com/office/powerpoint/2010/main" val="3069490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dirty="0">
                <a:solidFill>
                  <a:srgbClr val="00AFEF"/>
                </a:solidFill>
                <a:latin typeface="HelveticaNeueLT Std Med" pitchFamily="34" charset="0"/>
                <a:ea typeface="+mj-ea"/>
                <a:cs typeface="+mj-cs"/>
              </a:rPr>
              <a:t>Potential Data Uses</a:t>
            </a:r>
            <a:endPar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endParaRPr>
          </a:p>
        </p:txBody>
      </p:sp>
      <p:cxnSp>
        <p:nvCxnSpPr>
          <p:cNvPr id="10" name="Straight Connector 9"/>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8763000" y="4869656"/>
            <a:ext cx="381000" cy="273844"/>
          </a:xfrm>
        </p:spPr>
        <p:txBody>
          <a:bodyPr/>
          <a:lstStyle/>
          <a:p>
            <a:fld id="{424EA5AB-5B2F-4040-9CEC-22DFC4D6910C}" type="slidenum">
              <a:rPr lang="en-US" smtClean="0"/>
              <a:pPr/>
              <a:t>14</a:t>
            </a:fld>
            <a:endParaRPr lang="en-US" dirty="0"/>
          </a:p>
        </p:txBody>
      </p:sp>
      <p:sp>
        <p:nvSpPr>
          <p:cNvPr id="8" name="Rectangle 7"/>
          <p:cNvSpPr/>
          <p:nvPr/>
        </p:nvSpPr>
        <p:spPr>
          <a:xfrm>
            <a:off x="313871" y="571500"/>
            <a:ext cx="8610600" cy="4499693"/>
          </a:xfrm>
          <a:prstGeom prst="rect">
            <a:avLst/>
          </a:prstGeom>
        </p:spPr>
        <p:txBody>
          <a:bodyPr wrap="square">
            <a:spAutoFit/>
          </a:bodyPr>
          <a:lstStyle/>
          <a:p>
            <a:pPr lvl="0">
              <a:spcBef>
                <a:spcPct val="20000"/>
              </a:spcBef>
              <a:buFont typeface="Arial" pitchFamily="34" charset="0"/>
              <a:buChar char="•"/>
            </a:pPr>
            <a:r>
              <a:rPr lang="en-US" sz="2000" noProof="0" dirty="0">
                <a:solidFill>
                  <a:srgbClr val="5C6F7C"/>
                </a:solidFill>
                <a:latin typeface="HelveticaNeueLT Pro 45 Lt" pitchFamily="34" charset="0"/>
              </a:rPr>
              <a:t> All analyses will be subject to thorough design scrutiny</a:t>
            </a:r>
          </a:p>
          <a:p>
            <a:pPr lvl="1">
              <a:spcBef>
                <a:spcPct val="20000"/>
              </a:spcBef>
              <a:buFont typeface="Arial" pitchFamily="34" charset="0"/>
              <a:buChar char="•"/>
            </a:pPr>
            <a:r>
              <a:rPr lang="en-US" sz="2000" dirty="0">
                <a:solidFill>
                  <a:srgbClr val="5C6F7C"/>
                </a:solidFill>
                <a:latin typeface="HelveticaNeueLT Pro 45 Lt" pitchFamily="34" charset="0"/>
              </a:rPr>
              <a:t> </a:t>
            </a:r>
            <a:r>
              <a:rPr lang="en-US" dirty="0">
                <a:solidFill>
                  <a:srgbClr val="5C6F7C"/>
                </a:solidFill>
                <a:latin typeface="HelveticaNeueLT Pro 45 Lt" pitchFamily="34" charset="0"/>
              </a:rPr>
              <a:t>Academic researchers are likely to be given priority</a:t>
            </a:r>
          </a:p>
          <a:p>
            <a:pPr lvl="1">
              <a:spcBef>
                <a:spcPct val="20000"/>
              </a:spcBef>
              <a:buFont typeface="Arial" pitchFamily="34" charset="0"/>
              <a:buChar char="•"/>
            </a:pPr>
            <a:r>
              <a:rPr lang="en-US" noProof="0" dirty="0">
                <a:solidFill>
                  <a:srgbClr val="5C6F7C"/>
                </a:solidFill>
                <a:latin typeface="HelveticaNeueLT Pro 45 Lt" pitchFamily="34" charset="0"/>
              </a:rPr>
              <a:t> Commercial uses of data are likely to be heavily restricted (like the UK)</a:t>
            </a:r>
          </a:p>
          <a:p>
            <a:pPr lvl="1">
              <a:spcBef>
                <a:spcPct val="20000"/>
              </a:spcBef>
              <a:buFont typeface="Arial" pitchFamily="34" charset="0"/>
              <a:buChar char="•"/>
            </a:pPr>
            <a:r>
              <a:rPr lang="en-US" dirty="0">
                <a:solidFill>
                  <a:srgbClr val="5C6F7C"/>
                </a:solidFill>
                <a:latin typeface="HelveticaNeueLT Pro 45 Lt" pitchFamily="34" charset="0"/>
              </a:rPr>
              <a:t> Pure data exploration is unlikely to be approved – there must be a hypothesis</a:t>
            </a:r>
          </a:p>
          <a:p>
            <a:pPr lvl="1">
              <a:spcBef>
                <a:spcPct val="20000"/>
              </a:spcBef>
              <a:buFont typeface="Arial" pitchFamily="34" charset="0"/>
              <a:buChar char="•"/>
            </a:pPr>
            <a:r>
              <a:rPr lang="en-US" noProof="0" dirty="0">
                <a:solidFill>
                  <a:srgbClr val="5C6F7C"/>
                </a:solidFill>
                <a:latin typeface="HelveticaNeueLT Pro 45 Lt" pitchFamily="34" charset="0"/>
              </a:rPr>
              <a:t> ALL results based on PMI data will be in the public domain</a:t>
            </a:r>
          </a:p>
          <a:p>
            <a:pPr lvl="0">
              <a:spcBef>
                <a:spcPct val="20000"/>
              </a:spcBef>
              <a:buFont typeface="Arial" pitchFamily="34" charset="0"/>
              <a:buChar char="•"/>
            </a:pPr>
            <a:r>
              <a:rPr lang="en-US" sz="2000" noProof="0" dirty="0" smtClean="0">
                <a:solidFill>
                  <a:srgbClr val="5C6F7C"/>
                </a:solidFill>
                <a:latin typeface="HelveticaNeueLT Pro 45 Lt" pitchFamily="34" charset="0"/>
              </a:rPr>
              <a:t> Research </a:t>
            </a:r>
            <a:r>
              <a:rPr lang="en-US" sz="2000" noProof="0" dirty="0">
                <a:solidFill>
                  <a:srgbClr val="5C6F7C"/>
                </a:solidFill>
                <a:latin typeface="HelveticaNeueLT Pro 45 Lt" pitchFamily="34" charset="0"/>
              </a:rPr>
              <a:t>issues…..</a:t>
            </a:r>
          </a:p>
          <a:p>
            <a:pPr lvl="1">
              <a:spcBef>
                <a:spcPct val="20000"/>
              </a:spcBef>
              <a:buFont typeface="Arial" pitchFamily="34" charset="0"/>
              <a:buChar char="•"/>
            </a:pPr>
            <a:r>
              <a:rPr lang="en-US" sz="2000" dirty="0">
                <a:solidFill>
                  <a:srgbClr val="5C6F7C"/>
                </a:solidFill>
                <a:latin typeface="HelveticaNeueLT Pro 45 Lt" pitchFamily="34" charset="0"/>
              </a:rPr>
              <a:t> </a:t>
            </a:r>
            <a:r>
              <a:rPr lang="en-US" dirty="0">
                <a:solidFill>
                  <a:srgbClr val="5C6F7C"/>
                </a:solidFill>
                <a:latin typeface="HelveticaNeueLT Pro 45 Lt" pitchFamily="34" charset="0"/>
              </a:rPr>
              <a:t>Relating </a:t>
            </a:r>
            <a:r>
              <a:rPr lang="en-US" noProof="0" dirty="0">
                <a:solidFill>
                  <a:srgbClr val="5C6F7C"/>
                </a:solidFill>
                <a:latin typeface="HelveticaNeueLT Pro 45 Lt" pitchFamily="34" charset="0"/>
              </a:rPr>
              <a:t> health conditions to diet, exercise, pollution</a:t>
            </a:r>
          </a:p>
          <a:p>
            <a:pPr lvl="1">
              <a:spcBef>
                <a:spcPct val="20000"/>
              </a:spcBef>
              <a:buFont typeface="Arial" pitchFamily="34" charset="0"/>
              <a:buChar char="•"/>
            </a:pPr>
            <a:r>
              <a:rPr lang="en-US" dirty="0">
                <a:solidFill>
                  <a:srgbClr val="5C6F7C"/>
                </a:solidFill>
                <a:latin typeface="HelveticaNeueLT Pro 45 Lt" pitchFamily="34" charset="0"/>
              </a:rPr>
              <a:t> Overlaying genetics on conditions</a:t>
            </a:r>
          </a:p>
          <a:p>
            <a:pPr lvl="1">
              <a:spcBef>
                <a:spcPct val="20000"/>
              </a:spcBef>
              <a:buFont typeface="Arial" pitchFamily="34" charset="0"/>
              <a:buChar char="•"/>
            </a:pPr>
            <a:r>
              <a:rPr lang="en-US" noProof="0" dirty="0">
                <a:solidFill>
                  <a:srgbClr val="5C6F7C"/>
                </a:solidFill>
                <a:latin typeface="HelveticaNeueLT Pro 45 Lt" pitchFamily="34" charset="0"/>
              </a:rPr>
              <a:t> Overlaying </a:t>
            </a:r>
            <a:r>
              <a:rPr lang="en-US" noProof="0" dirty="0" err="1">
                <a:solidFill>
                  <a:srgbClr val="5C6F7C"/>
                </a:solidFill>
                <a:latin typeface="HelveticaNeueLT Pro 45 Lt" pitchFamily="34" charset="0"/>
              </a:rPr>
              <a:t>biomics</a:t>
            </a:r>
            <a:r>
              <a:rPr lang="en-US" noProof="0" dirty="0">
                <a:solidFill>
                  <a:srgbClr val="5C6F7C"/>
                </a:solidFill>
                <a:latin typeface="HelveticaNeueLT Pro 45 Lt" pitchFamily="34" charset="0"/>
              </a:rPr>
              <a:t> on conditions</a:t>
            </a:r>
          </a:p>
          <a:p>
            <a:pPr lvl="1">
              <a:spcBef>
                <a:spcPct val="20000"/>
              </a:spcBef>
              <a:buFont typeface="Arial" pitchFamily="34" charset="0"/>
              <a:buChar char="•"/>
            </a:pPr>
            <a:r>
              <a:rPr lang="en-US" dirty="0">
                <a:solidFill>
                  <a:srgbClr val="5C6F7C"/>
                </a:solidFill>
                <a:latin typeface="HelveticaNeueLT Pro 45 Lt" pitchFamily="34" charset="0"/>
              </a:rPr>
              <a:t> Exploring genetic/</a:t>
            </a:r>
            <a:r>
              <a:rPr lang="en-US" dirty="0" err="1">
                <a:solidFill>
                  <a:srgbClr val="5C6F7C"/>
                </a:solidFill>
                <a:latin typeface="HelveticaNeueLT Pro 45 Lt" pitchFamily="34" charset="0"/>
              </a:rPr>
              <a:t>biomic</a:t>
            </a:r>
            <a:r>
              <a:rPr lang="en-US" dirty="0">
                <a:solidFill>
                  <a:srgbClr val="5C6F7C"/>
                </a:solidFill>
                <a:latin typeface="HelveticaNeueLT Pro 45 Lt" pitchFamily="34" charset="0"/>
              </a:rPr>
              <a:t>/</a:t>
            </a:r>
            <a:r>
              <a:rPr lang="en-US" dirty="0" err="1">
                <a:solidFill>
                  <a:srgbClr val="5C6F7C"/>
                </a:solidFill>
                <a:latin typeface="HelveticaNeueLT Pro 45 Lt" pitchFamily="34" charset="0"/>
              </a:rPr>
              <a:t>environemntal</a:t>
            </a:r>
            <a:r>
              <a:rPr lang="en-US" dirty="0">
                <a:solidFill>
                  <a:srgbClr val="5C6F7C"/>
                </a:solidFill>
                <a:latin typeface="HelveticaNeueLT Pro 45 Lt" pitchFamily="34" charset="0"/>
              </a:rPr>
              <a:t> factors in drug efficacy</a:t>
            </a:r>
          </a:p>
          <a:p>
            <a:pPr lvl="1">
              <a:spcBef>
                <a:spcPct val="20000"/>
              </a:spcBef>
              <a:buFont typeface="Arial" pitchFamily="34" charset="0"/>
              <a:buChar char="•"/>
            </a:pPr>
            <a:r>
              <a:rPr lang="en-US" noProof="0" dirty="0">
                <a:solidFill>
                  <a:srgbClr val="5C6F7C"/>
                </a:solidFill>
                <a:latin typeface="HelveticaNeueLT Pro 45 Lt" pitchFamily="34" charset="0"/>
              </a:rPr>
              <a:t> Treatment comparisons across cohorts</a:t>
            </a:r>
          </a:p>
          <a:p>
            <a:pPr lvl="1">
              <a:spcBef>
                <a:spcPct val="20000"/>
              </a:spcBef>
              <a:buFont typeface="Arial" pitchFamily="34" charset="0"/>
              <a:buChar char="•"/>
            </a:pPr>
            <a:r>
              <a:rPr lang="en-US" dirty="0">
                <a:solidFill>
                  <a:srgbClr val="5C6F7C"/>
                </a:solidFill>
                <a:latin typeface="HelveticaNeueLT Pro 45 Lt" pitchFamily="34" charset="0"/>
              </a:rPr>
              <a:t> Phase IV studies – with or without the drug manufacturer</a:t>
            </a:r>
          </a:p>
          <a:p>
            <a:pPr lvl="1">
              <a:spcBef>
                <a:spcPct val="20000"/>
              </a:spcBef>
              <a:buFont typeface="Arial" pitchFamily="34" charset="0"/>
              <a:buChar char="•"/>
            </a:pPr>
            <a:r>
              <a:rPr lang="en-US" noProof="0" dirty="0">
                <a:solidFill>
                  <a:srgbClr val="5C6F7C"/>
                </a:solidFill>
                <a:latin typeface="HelveticaNeueLT Pro 45 Lt" pitchFamily="34" charset="0"/>
              </a:rPr>
              <a:t> </a:t>
            </a:r>
            <a:r>
              <a:rPr lang="en-US" noProof="0" dirty="0" err="1">
                <a:solidFill>
                  <a:srgbClr val="5C6F7C"/>
                </a:solidFill>
                <a:latin typeface="HelveticaNeueLT Pro 45 Lt" pitchFamily="34" charset="0"/>
              </a:rPr>
              <a:t>Etc</a:t>
            </a:r>
            <a:r>
              <a:rPr lang="en-US" noProof="0" dirty="0">
                <a:solidFill>
                  <a:srgbClr val="5C6F7C"/>
                </a:solidFill>
                <a:latin typeface="HelveticaNeueLT Pro 45 Lt" pitchFamily="34" charset="0"/>
              </a:rPr>
              <a:t>…….. (in effect, what ever a researcher can </a:t>
            </a:r>
            <a:r>
              <a:rPr lang="en-US" noProof="0" dirty="0" err="1">
                <a:solidFill>
                  <a:srgbClr val="5C6F7C"/>
                </a:solidFill>
                <a:latin typeface="HelveticaNeueLT Pro 45 Lt" pitchFamily="34" charset="0"/>
              </a:rPr>
              <a:t>hypothesise</a:t>
            </a:r>
            <a:r>
              <a:rPr lang="en-US" noProof="0" dirty="0">
                <a:solidFill>
                  <a:srgbClr val="5C6F7C"/>
                </a:solidFill>
                <a:latin typeface="HelveticaNeueLT Pro 45 Lt" pitchFamily="34" charset="0"/>
              </a:rPr>
              <a:t> and fund)</a:t>
            </a:r>
          </a:p>
        </p:txBody>
      </p:sp>
    </p:spTree>
    <p:extLst>
      <p:ext uri="{BB962C8B-B14F-4D97-AF65-F5344CB8AC3E}">
        <p14:creationId xmlns:p14="http://schemas.microsoft.com/office/powerpoint/2010/main" val="2545055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8763000" y="4869656"/>
            <a:ext cx="381000" cy="273844"/>
          </a:xfrm>
        </p:spPr>
        <p:txBody>
          <a:bodyPr/>
          <a:lstStyle/>
          <a:p>
            <a:fld id="{424EA5AB-5B2F-4040-9CEC-22DFC4D6910C}" type="slidenum">
              <a:rPr lang="en-US" smtClean="0"/>
              <a:pPr/>
              <a:t>15</a:t>
            </a:fld>
            <a:endParaRPr lang="en-US" dirty="0"/>
          </a:p>
        </p:txBody>
      </p:sp>
      <p:cxnSp>
        <p:nvCxnSpPr>
          <p:cNvPr id="8" name="Straight Connector 7"/>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dirty="0" smtClean="0">
                <a:solidFill>
                  <a:srgbClr val="00AFEF"/>
                </a:solidFill>
                <a:latin typeface="HelveticaNeueLT Std Med" pitchFamily="34" charset="0"/>
                <a:ea typeface="+mj-ea"/>
                <a:cs typeface="+mj-cs"/>
              </a:rPr>
              <a:t>Research Implications </a:t>
            </a:r>
            <a:r>
              <a:rPr lang="mr-IN" sz="2400" dirty="0" smtClean="0">
                <a:solidFill>
                  <a:srgbClr val="00AFEF"/>
                </a:solidFill>
                <a:latin typeface="HelveticaNeueLT Std Med" pitchFamily="34" charset="0"/>
                <a:ea typeface="+mj-ea"/>
                <a:cs typeface="+mj-cs"/>
              </a:rPr>
              <a:t>–</a:t>
            </a:r>
            <a:r>
              <a:rPr lang="en-US" sz="2400" dirty="0" smtClean="0">
                <a:solidFill>
                  <a:srgbClr val="00AFEF"/>
                </a:solidFill>
                <a:latin typeface="HelveticaNeueLT Std Med" pitchFamily="34" charset="0"/>
                <a:ea typeface="+mj-ea"/>
                <a:cs typeface="+mj-cs"/>
              </a:rPr>
              <a:t> PMI Data </a:t>
            </a:r>
            <a:r>
              <a:rPr lang="en-US" sz="2400" dirty="0">
                <a:solidFill>
                  <a:srgbClr val="00AFEF"/>
                </a:solidFill>
                <a:latin typeface="HelveticaNeueLT Std Med" pitchFamily="34" charset="0"/>
                <a:ea typeface="+mj-ea"/>
                <a:cs typeface="+mj-cs"/>
              </a:rPr>
              <a:t>F</a:t>
            </a:r>
            <a:r>
              <a:rPr lang="en-US" sz="2400" dirty="0" smtClean="0">
                <a:solidFill>
                  <a:srgbClr val="00AFEF"/>
                </a:solidFill>
                <a:latin typeface="HelveticaNeueLT Std Med" pitchFamily="34" charset="0"/>
                <a:ea typeface="+mj-ea"/>
                <a:cs typeface="+mj-cs"/>
              </a:rPr>
              <a:t>lows</a:t>
            </a:r>
            <a:r>
              <a:rPr kumimoji="0" lang="en-US" sz="2400" i="0" u="none" strike="noStrike" kern="1200" cap="none" spc="0" normalizeH="0" baseline="0" noProof="0" dirty="0" smtClean="0">
                <a:ln>
                  <a:noFill/>
                </a:ln>
                <a:solidFill>
                  <a:srgbClr val="00AFEF"/>
                </a:solidFill>
                <a:effectLst/>
                <a:uLnTx/>
                <a:uFillTx/>
                <a:latin typeface="HelveticaNeueLT Std Med" pitchFamily="34" charset="0"/>
                <a:ea typeface="+mj-ea"/>
                <a:cs typeface="+mj-cs"/>
              </a:rPr>
              <a:t> </a:t>
            </a:r>
            <a:endPar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endParaRPr>
          </a:p>
        </p:txBody>
      </p:sp>
      <p:grpSp>
        <p:nvGrpSpPr>
          <p:cNvPr id="15" name="Group 14"/>
          <p:cNvGrpSpPr/>
          <p:nvPr/>
        </p:nvGrpSpPr>
        <p:grpSpPr>
          <a:xfrm>
            <a:off x="4028803" y="590550"/>
            <a:ext cx="2752997" cy="2465887"/>
            <a:chOff x="5105400" y="1159528"/>
            <a:chExt cx="3276600" cy="2783822"/>
          </a:xfrm>
        </p:grpSpPr>
        <p:sp>
          <p:nvSpPr>
            <p:cNvPr id="11" name="Oval 10"/>
            <p:cNvSpPr/>
            <p:nvPr/>
          </p:nvSpPr>
          <p:spPr>
            <a:xfrm>
              <a:off x="5105400" y="1159528"/>
              <a:ext cx="3276600" cy="2783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Data capture from centers and individuals</a:t>
              </a:r>
              <a:endParaRPr lang="en-US" dirty="0">
                <a:solidFill>
                  <a:srgbClr val="FFFF00"/>
                </a:solidFill>
              </a:endParaRPr>
            </a:p>
          </p:txBody>
        </p:sp>
        <p:pic>
          <p:nvPicPr>
            <p:cNvPr id="2" name="Picture 1"/>
            <p:cNvPicPr>
              <a:picLocks noChangeAspect="1"/>
            </p:cNvPicPr>
            <p:nvPr/>
          </p:nvPicPr>
          <p:blipFill>
            <a:blip r:embed="rId3"/>
            <a:stretch>
              <a:fillRect/>
            </a:stretch>
          </p:blipFill>
          <p:spPr>
            <a:xfrm>
              <a:off x="5867400" y="1424310"/>
              <a:ext cx="1063516" cy="662825"/>
            </a:xfrm>
            <a:prstGeom prst="rect">
              <a:avLst/>
            </a:prstGeom>
          </p:spPr>
        </p:pic>
        <p:pic>
          <p:nvPicPr>
            <p:cNvPr id="3" name="Picture 2"/>
            <p:cNvPicPr>
              <a:picLocks noChangeAspect="1"/>
            </p:cNvPicPr>
            <p:nvPr/>
          </p:nvPicPr>
          <p:blipFill>
            <a:blip r:embed="rId4"/>
            <a:stretch>
              <a:fillRect/>
            </a:stretch>
          </p:blipFill>
          <p:spPr>
            <a:xfrm>
              <a:off x="6520783" y="2985347"/>
              <a:ext cx="911567" cy="826590"/>
            </a:xfrm>
            <a:prstGeom prst="rect">
              <a:avLst/>
            </a:prstGeom>
          </p:spPr>
        </p:pic>
      </p:grpSp>
      <p:grpSp>
        <p:nvGrpSpPr>
          <p:cNvPr id="18" name="Group 17"/>
          <p:cNvGrpSpPr/>
          <p:nvPr/>
        </p:nvGrpSpPr>
        <p:grpSpPr>
          <a:xfrm>
            <a:off x="1731037" y="3258771"/>
            <a:ext cx="4054151" cy="1747807"/>
            <a:chOff x="594049" y="3395693"/>
            <a:chExt cx="4054151" cy="1747807"/>
          </a:xfrm>
        </p:grpSpPr>
        <p:sp>
          <p:nvSpPr>
            <p:cNvPr id="17" name="Oval 16"/>
            <p:cNvSpPr/>
            <p:nvPr/>
          </p:nvSpPr>
          <p:spPr>
            <a:xfrm>
              <a:off x="594049" y="3395693"/>
              <a:ext cx="4054151" cy="1747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Academic Research Center analysis</a:t>
              </a:r>
              <a:endParaRPr lang="en-US" dirty="0">
                <a:solidFill>
                  <a:srgbClr val="FFFF00"/>
                </a:solidFill>
              </a:endParaRPr>
            </a:p>
          </p:txBody>
        </p:sp>
        <p:pic>
          <p:nvPicPr>
            <p:cNvPr id="4" name="Picture 3"/>
            <p:cNvPicPr>
              <a:picLocks noChangeAspect="1"/>
            </p:cNvPicPr>
            <p:nvPr/>
          </p:nvPicPr>
          <p:blipFill>
            <a:blip r:embed="rId5"/>
            <a:stretch>
              <a:fillRect/>
            </a:stretch>
          </p:blipFill>
          <p:spPr>
            <a:xfrm>
              <a:off x="2287555" y="3483003"/>
              <a:ext cx="989045" cy="56090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0700" y="4339190"/>
              <a:ext cx="673100" cy="544178"/>
            </a:xfrm>
            <a:prstGeom prst="rect">
              <a:avLst/>
            </a:prstGeom>
          </p:spPr>
        </p:pic>
      </p:grpSp>
      <p:sp>
        <p:nvSpPr>
          <p:cNvPr id="19" name="Rounded Rectangle 18"/>
          <p:cNvSpPr/>
          <p:nvPr/>
        </p:nvSpPr>
        <p:spPr>
          <a:xfrm>
            <a:off x="6553200" y="3333750"/>
            <a:ext cx="2209800" cy="132093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Public Availability</a:t>
            </a:r>
            <a:endParaRPr lang="en-US"/>
          </a:p>
        </p:txBody>
      </p:sp>
      <p:sp>
        <p:nvSpPr>
          <p:cNvPr id="20" name="Right Arrow 19"/>
          <p:cNvSpPr/>
          <p:nvPr/>
        </p:nvSpPr>
        <p:spPr>
          <a:xfrm>
            <a:off x="5867400" y="3906982"/>
            <a:ext cx="609600" cy="29528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2044939">
            <a:off x="2657030" y="2932772"/>
            <a:ext cx="609600" cy="29528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8876951">
            <a:off x="4076699" y="2920627"/>
            <a:ext cx="609600" cy="29528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64533" y="1012641"/>
            <a:ext cx="3129312" cy="1768741"/>
            <a:chOff x="364533" y="1012641"/>
            <a:chExt cx="3129312" cy="1768741"/>
          </a:xfrm>
        </p:grpSpPr>
        <p:pic>
          <p:nvPicPr>
            <p:cNvPr id="9" name="Picture 8"/>
            <p:cNvPicPr>
              <a:picLocks noChangeAspect="1"/>
            </p:cNvPicPr>
            <p:nvPr/>
          </p:nvPicPr>
          <p:blipFill>
            <a:blip r:embed="rId7"/>
            <a:stretch>
              <a:fillRect/>
            </a:stretch>
          </p:blipFill>
          <p:spPr>
            <a:xfrm>
              <a:off x="364533" y="1012641"/>
              <a:ext cx="3129312" cy="1768741"/>
            </a:xfrm>
            <a:prstGeom prst="rect">
              <a:avLst/>
            </a:prstGeom>
          </p:spPr>
        </p:pic>
        <p:sp>
          <p:nvSpPr>
            <p:cNvPr id="21" name="TextBox 20"/>
            <p:cNvSpPr txBox="1"/>
            <p:nvPr/>
          </p:nvSpPr>
          <p:spPr>
            <a:xfrm>
              <a:off x="392984" y="1399360"/>
              <a:ext cx="3041217" cy="923330"/>
            </a:xfrm>
            <a:prstGeom prst="rect">
              <a:avLst/>
            </a:prstGeom>
            <a:solidFill>
              <a:schemeClr val="accent1">
                <a:alpha val="62000"/>
              </a:schemeClr>
            </a:solidFill>
          </p:spPr>
          <p:txBody>
            <a:bodyPr wrap="none" rtlCol="0">
              <a:spAutoFit/>
            </a:bodyPr>
            <a:lstStyle/>
            <a:p>
              <a:pPr algn="ctr"/>
              <a:r>
                <a:rPr lang="en-US" dirty="0" smtClean="0">
                  <a:solidFill>
                    <a:srgbClr val="FFFF00"/>
                  </a:solidFill>
                </a:rPr>
                <a:t>Addition of sample based data</a:t>
              </a:r>
            </a:p>
            <a:p>
              <a:pPr algn="ctr"/>
              <a:r>
                <a:rPr lang="en-US" dirty="0" smtClean="0">
                  <a:solidFill>
                    <a:srgbClr val="FFFF00"/>
                  </a:solidFill>
                </a:rPr>
                <a:t>Such as </a:t>
              </a:r>
            </a:p>
            <a:p>
              <a:pPr algn="ctr"/>
              <a:r>
                <a:rPr lang="en-US" dirty="0" smtClean="0">
                  <a:solidFill>
                    <a:srgbClr val="FFFF00"/>
                  </a:solidFill>
                </a:rPr>
                <a:t>Genomic/</a:t>
              </a:r>
              <a:r>
                <a:rPr lang="en-US" dirty="0" err="1" smtClean="0">
                  <a:solidFill>
                    <a:srgbClr val="FFFF00"/>
                  </a:solidFill>
                </a:rPr>
                <a:t>biomic</a:t>
              </a:r>
              <a:r>
                <a:rPr lang="en-US" dirty="0" smtClean="0">
                  <a:solidFill>
                    <a:srgbClr val="FFFF00"/>
                  </a:solidFill>
                </a:rPr>
                <a:t>/</a:t>
              </a:r>
              <a:r>
                <a:rPr lang="en-US" dirty="0" err="1" smtClean="0">
                  <a:solidFill>
                    <a:srgbClr val="FFFF00"/>
                  </a:solidFill>
                </a:rPr>
                <a:t>etc</a:t>
              </a:r>
              <a:endParaRPr lang="en-US" dirty="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10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1000"/>
                                        <p:tgtEl>
                                          <p:spTgt spid="22"/>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1000"/>
                                        <p:tgtEl>
                                          <p:spTgt spid="20"/>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7150"/>
            <a:ext cx="8839200" cy="342900"/>
          </a:xfrm>
          <a:prstGeom prst="rect">
            <a:avLst/>
          </a:prstGeom>
        </p:spPr>
        <p:txBody>
          <a:bodyPr vert="horz" lIns="91440" tIns="45720" rIns="91440" bIns="45720" rtlCol="0" anchor="ct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dirty="0">
                <a:solidFill>
                  <a:srgbClr val="00AFEF"/>
                </a:solidFill>
                <a:latin typeface="HelveticaNeueLT Std Med" pitchFamily="34" charset="0"/>
                <a:ea typeface="+mj-ea"/>
                <a:cs typeface="+mj-cs"/>
              </a:rPr>
              <a:t>Brief history lesson (for all of you who haven’t been in the industry for over 20 years) </a:t>
            </a:r>
            <a:endPar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endParaRPr>
          </a:p>
        </p:txBody>
      </p:sp>
      <p:cxnSp>
        <p:nvCxnSpPr>
          <p:cNvPr id="10" name="Straight Connector 9"/>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8763000" y="4869656"/>
            <a:ext cx="381000" cy="273844"/>
          </a:xfrm>
        </p:spPr>
        <p:txBody>
          <a:bodyPr/>
          <a:lstStyle/>
          <a:p>
            <a:fld id="{424EA5AB-5B2F-4040-9CEC-22DFC4D6910C}" type="slidenum">
              <a:rPr lang="en-US" smtClean="0"/>
              <a:pPr/>
              <a:t>16</a:t>
            </a:fld>
            <a:endParaRPr lang="en-US" dirty="0"/>
          </a:p>
        </p:txBody>
      </p:sp>
      <p:sp>
        <p:nvSpPr>
          <p:cNvPr id="8" name="Rectangle 7"/>
          <p:cNvSpPr/>
          <p:nvPr/>
        </p:nvSpPr>
        <p:spPr>
          <a:xfrm>
            <a:off x="539840" y="1047750"/>
            <a:ext cx="7384960" cy="4388894"/>
          </a:xfrm>
          <a:prstGeom prst="rect">
            <a:avLst/>
          </a:prstGeom>
        </p:spPr>
        <p:txBody>
          <a:bodyPr wrap="square">
            <a:spAutoFit/>
          </a:bodyPr>
          <a:lstStyle/>
          <a:p>
            <a:pPr lvl="0">
              <a:spcBef>
                <a:spcPct val="20000"/>
              </a:spcBef>
              <a:buFont typeface="Arial" pitchFamily="34" charset="0"/>
              <a:buChar char="•"/>
            </a:pPr>
            <a:r>
              <a:rPr lang="en-US" sz="2000" noProof="0" dirty="0">
                <a:solidFill>
                  <a:srgbClr val="5C6F7C"/>
                </a:solidFill>
                <a:latin typeface="HelveticaNeueLT Pro 45 Lt" pitchFamily="34" charset="0"/>
              </a:rPr>
              <a:t> </a:t>
            </a:r>
            <a:r>
              <a:rPr lang="en-US" sz="2000" dirty="0">
                <a:solidFill>
                  <a:srgbClr val="5C6F7C"/>
                </a:solidFill>
                <a:latin typeface="HelveticaNeueLT Pro 45 Lt" pitchFamily="34" charset="0"/>
              </a:rPr>
              <a:t>The power of the pharma industry derives from controlling the data</a:t>
            </a:r>
            <a:endParaRPr lang="en-US" sz="2000" noProof="0" dirty="0">
              <a:solidFill>
                <a:srgbClr val="5C6F7C"/>
              </a:solidFill>
              <a:latin typeface="HelveticaNeueLT Pro 45 Lt" pitchFamily="34" charset="0"/>
            </a:endParaRPr>
          </a:p>
          <a:p>
            <a:pPr marL="91440">
              <a:spcBef>
                <a:spcPct val="20000"/>
              </a:spcBef>
              <a:buFont typeface="Arial" pitchFamily="34" charset="0"/>
              <a:buChar char="•"/>
            </a:pPr>
            <a:r>
              <a:rPr lang="en-US" sz="1600" dirty="0">
                <a:solidFill>
                  <a:srgbClr val="5C6F7C"/>
                </a:solidFill>
                <a:latin typeface="HelveticaNeueLT Pro 45 Lt" pitchFamily="34" charset="0"/>
              </a:rPr>
              <a:t> Clinical  trials that </a:t>
            </a:r>
            <a:r>
              <a:rPr lang="en-US" sz="1600" dirty="0" smtClean="0">
                <a:solidFill>
                  <a:srgbClr val="5C6F7C"/>
                </a:solidFill>
                <a:latin typeface="HelveticaNeueLT Pro 45 Lt" pitchFamily="34" charset="0"/>
              </a:rPr>
              <a:t>define </a:t>
            </a:r>
            <a:r>
              <a:rPr lang="en-US" sz="1600" dirty="0">
                <a:solidFill>
                  <a:srgbClr val="5C6F7C"/>
                </a:solidFill>
                <a:latin typeface="HelveticaNeueLT Pro 45 Lt" pitchFamily="34" charset="0"/>
              </a:rPr>
              <a:t>the efficacy and safety of drugs</a:t>
            </a:r>
          </a:p>
          <a:p>
            <a:pPr marL="91440">
              <a:spcBef>
                <a:spcPct val="20000"/>
              </a:spcBef>
              <a:buFont typeface="Arial" pitchFamily="34" charset="0"/>
              <a:buChar char="•"/>
            </a:pPr>
            <a:r>
              <a:rPr lang="en-US" sz="1600" dirty="0">
                <a:solidFill>
                  <a:srgbClr val="5C6F7C"/>
                </a:solidFill>
                <a:latin typeface="HelveticaNeueLT Pro 45 Lt" pitchFamily="34" charset="0"/>
              </a:rPr>
              <a:t> Phase IV studies that </a:t>
            </a:r>
            <a:r>
              <a:rPr lang="en-US" sz="1600" dirty="0" smtClean="0">
                <a:solidFill>
                  <a:srgbClr val="5C6F7C"/>
                </a:solidFill>
                <a:latin typeface="HelveticaNeueLT Pro 45 Lt" pitchFamily="34" charset="0"/>
              </a:rPr>
              <a:t>show </a:t>
            </a:r>
            <a:r>
              <a:rPr lang="en-US" sz="1600" dirty="0">
                <a:solidFill>
                  <a:srgbClr val="5C6F7C"/>
                </a:solidFill>
                <a:latin typeface="HelveticaNeueLT Pro 45 Lt" pitchFamily="34" charset="0"/>
              </a:rPr>
              <a:t>the power of the drugs in a real world setting </a:t>
            </a:r>
          </a:p>
          <a:p>
            <a:pPr marL="91440">
              <a:spcBef>
                <a:spcPct val="20000"/>
              </a:spcBef>
              <a:buFont typeface="Arial" pitchFamily="34" charset="0"/>
              <a:buChar char="•"/>
            </a:pPr>
            <a:r>
              <a:rPr lang="en-US" sz="1600" dirty="0">
                <a:solidFill>
                  <a:srgbClr val="5C6F7C"/>
                </a:solidFill>
                <a:latin typeface="HelveticaNeueLT Pro 45 Lt" pitchFamily="34" charset="0"/>
              </a:rPr>
              <a:t> Pharma have consistently defined both the disease and the treatment</a:t>
            </a:r>
          </a:p>
          <a:p>
            <a:pPr marL="91440">
              <a:spcBef>
                <a:spcPct val="20000"/>
              </a:spcBef>
              <a:buFont typeface="Arial" pitchFamily="34" charset="0"/>
              <a:buChar char="•"/>
            </a:pPr>
            <a:endParaRPr lang="en-US" sz="1600" dirty="0">
              <a:solidFill>
                <a:srgbClr val="5C6F7C"/>
              </a:solidFill>
              <a:latin typeface="HelveticaNeueLT Pro 45 Lt" pitchFamily="34" charset="0"/>
            </a:endParaRPr>
          </a:p>
          <a:p>
            <a:pPr marL="91440">
              <a:spcBef>
                <a:spcPct val="20000"/>
              </a:spcBef>
              <a:buFont typeface="Arial" pitchFamily="34" charset="0"/>
              <a:buChar char="•"/>
            </a:pPr>
            <a:r>
              <a:rPr lang="en-US" sz="1600" dirty="0">
                <a:solidFill>
                  <a:srgbClr val="5C6F7C"/>
                </a:solidFill>
                <a:latin typeface="HelveticaNeueLT Pro 45 Lt" pitchFamily="34" charset="0"/>
              </a:rPr>
              <a:t> Sales by brick from which prescribing could be derived</a:t>
            </a:r>
          </a:p>
          <a:p>
            <a:pPr marL="91440">
              <a:spcBef>
                <a:spcPct val="20000"/>
              </a:spcBef>
              <a:buFont typeface="Arial" pitchFamily="34" charset="0"/>
              <a:buChar char="•"/>
            </a:pPr>
            <a:r>
              <a:rPr lang="en-US" sz="1600" dirty="0">
                <a:solidFill>
                  <a:srgbClr val="5C6F7C"/>
                </a:solidFill>
                <a:latin typeface="HelveticaNeueLT Pro 45 Lt" pitchFamily="34" charset="0"/>
              </a:rPr>
              <a:t> In the USA Rx by named physician</a:t>
            </a:r>
          </a:p>
          <a:p>
            <a:pPr marL="91440">
              <a:spcBef>
                <a:spcPct val="20000"/>
              </a:spcBef>
              <a:buFont typeface="Arial" pitchFamily="34" charset="0"/>
              <a:buChar char="•"/>
            </a:pPr>
            <a:r>
              <a:rPr lang="en-US" sz="1600" dirty="0">
                <a:solidFill>
                  <a:srgbClr val="5C6F7C"/>
                </a:solidFill>
                <a:latin typeface="HelveticaNeueLT Pro 45 Lt" pitchFamily="34" charset="0"/>
              </a:rPr>
              <a:t> Real World Data that provides detailed longitudinal profile of individual patients</a:t>
            </a:r>
          </a:p>
          <a:p>
            <a:pPr marL="91440">
              <a:spcBef>
                <a:spcPct val="20000"/>
              </a:spcBef>
              <a:buFont typeface="Arial" pitchFamily="34" charset="0"/>
              <a:buChar char="•"/>
            </a:pPr>
            <a:r>
              <a:rPr lang="en-US" sz="1600" dirty="0">
                <a:solidFill>
                  <a:srgbClr val="5C6F7C"/>
                </a:solidFill>
                <a:latin typeface="HelveticaNeueLT Pro 45 Lt" pitchFamily="34" charset="0"/>
              </a:rPr>
              <a:t> Pharma have consistently controlled the commercial environment</a:t>
            </a:r>
          </a:p>
          <a:p>
            <a:pPr marL="91440">
              <a:spcBef>
                <a:spcPct val="20000"/>
              </a:spcBef>
              <a:buFont typeface="Arial" pitchFamily="34" charset="0"/>
              <a:buChar char="•"/>
            </a:pPr>
            <a:endParaRPr lang="en-US" sz="1600" dirty="0">
              <a:solidFill>
                <a:srgbClr val="5C6F7C"/>
              </a:solidFill>
              <a:latin typeface="HelveticaNeueLT Pro 45 Lt" pitchFamily="34" charset="0"/>
            </a:endParaRPr>
          </a:p>
          <a:p>
            <a:pPr marL="91440">
              <a:spcBef>
                <a:spcPct val="20000"/>
              </a:spcBef>
              <a:buFont typeface="Arial" pitchFamily="34" charset="0"/>
              <a:buChar char="•"/>
            </a:pPr>
            <a:r>
              <a:rPr lang="en-US" sz="1600" dirty="0">
                <a:solidFill>
                  <a:srgbClr val="5C6F7C"/>
                </a:solidFill>
                <a:latin typeface="HelveticaNeueLT Pro 45 Lt" pitchFamily="34" charset="0"/>
              </a:rPr>
              <a:t>Global sales 2000 c. $   200 </a:t>
            </a:r>
            <a:r>
              <a:rPr lang="en-US" sz="1600" dirty="0" err="1">
                <a:solidFill>
                  <a:srgbClr val="5C6F7C"/>
                </a:solidFill>
                <a:latin typeface="HelveticaNeueLT Pro 45 Lt" pitchFamily="34" charset="0"/>
              </a:rPr>
              <a:t>Bn</a:t>
            </a:r>
            <a:endParaRPr lang="en-US" sz="1600" dirty="0">
              <a:solidFill>
                <a:srgbClr val="5C6F7C"/>
              </a:solidFill>
              <a:latin typeface="HelveticaNeueLT Pro 45 Lt" pitchFamily="34" charset="0"/>
            </a:endParaRPr>
          </a:p>
          <a:p>
            <a:pPr marL="91440">
              <a:spcBef>
                <a:spcPct val="20000"/>
              </a:spcBef>
              <a:buFont typeface="Arial" pitchFamily="34" charset="0"/>
              <a:buChar char="•"/>
            </a:pPr>
            <a:r>
              <a:rPr lang="en-US" sz="1600" dirty="0">
                <a:solidFill>
                  <a:srgbClr val="5C6F7C"/>
                </a:solidFill>
                <a:latin typeface="HelveticaNeueLT Pro 45 Lt" pitchFamily="34" charset="0"/>
              </a:rPr>
              <a:t>Global sales 2015     $1,072 </a:t>
            </a:r>
            <a:r>
              <a:rPr lang="en-US" sz="1600" dirty="0" err="1">
                <a:solidFill>
                  <a:srgbClr val="5C6F7C"/>
                </a:solidFill>
                <a:latin typeface="HelveticaNeueLT Pro 45 Lt" pitchFamily="34" charset="0"/>
              </a:rPr>
              <a:t>Bn</a:t>
            </a:r>
            <a:endParaRPr lang="en-US" sz="1600" dirty="0">
              <a:solidFill>
                <a:srgbClr val="5C6F7C"/>
              </a:solidFill>
              <a:latin typeface="HelveticaNeueLT Pro 45 Lt" pitchFamily="34" charset="0"/>
            </a:endParaRPr>
          </a:p>
          <a:p>
            <a:pPr marL="262890" indent="-171450">
              <a:spcBef>
                <a:spcPct val="20000"/>
              </a:spcBef>
              <a:buFont typeface="Arial" charset="0"/>
              <a:buChar char="•"/>
            </a:pPr>
            <a:endParaRPr lang="en-US" sz="1200" dirty="0">
              <a:solidFill>
                <a:srgbClr val="5C6F7C"/>
              </a:solidFill>
              <a:latin typeface="HelveticaNeueLT Pro 45 Lt" pitchFamily="34" charset="0"/>
            </a:endParaRPr>
          </a:p>
          <a:p>
            <a:pPr marL="91440">
              <a:spcBef>
                <a:spcPct val="20000"/>
              </a:spcBef>
              <a:buFont typeface="Arial" pitchFamily="34" charset="0"/>
              <a:buChar char="•"/>
            </a:pPr>
            <a:endParaRPr lang="en-US" sz="1200" dirty="0">
              <a:solidFill>
                <a:srgbClr val="5C6F7C"/>
              </a:solidFill>
              <a:latin typeface="HelveticaNeueLT Pro 45 Lt" pitchFamily="34" charset="0"/>
            </a:endParaRPr>
          </a:p>
          <a:p>
            <a:pPr marL="91440">
              <a:spcBef>
                <a:spcPct val="20000"/>
              </a:spcBef>
              <a:buFont typeface="Arial" pitchFamily="34" charset="0"/>
              <a:buChar char="•"/>
            </a:pPr>
            <a:endParaRPr lang="en-US" sz="1600" dirty="0">
              <a:solidFill>
                <a:srgbClr val="5C6F7C"/>
              </a:solidFill>
              <a:latin typeface="HelveticaNeueLT Pro 45 Lt" pitchFamily="34" charset="0"/>
            </a:endParaRPr>
          </a:p>
        </p:txBody>
      </p:sp>
    </p:spTree>
    <p:extLst>
      <p:ext uri="{BB962C8B-B14F-4D97-AF65-F5344CB8AC3E}">
        <p14:creationId xmlns:p14="http://schemas.microsoft.com/office/powerpoint/2010/main" val="48692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4997200" y="257175"/>
            <a:ext cx="3790682" cy="457200"/>
          </a:xfrm>
          <a:prstGeom prst="rect">
            <a:avLst/>
          </a:prstGeom>
        </p:spPr>
        <p:txBody>
          <a:bodyPr vert="horz" lIns="91440" tIns="45720" rIns="91440" bIns="45720" rtlCol="0">
            <a:normAutofit fontScale="32500" lnSpcReduction="20000"/>
          </a:bodyPr>
          <a:lstStyle/>
          <a:p>
            <a:pPr marL="91440">
              <a:lnSpc>
                <a:spcPct val="130000"/>
              </a:lnSpc>
              <a:spcBef>
                <a:spcPct val="20000"/>
              </a:spcBef>
            </a:pPr>
            <a:r>
              <a:rPr lang="en-US" sz="2400" i="1" dirty="0">
                <a:solidFill>
                  <a:srgbClr val="9CABB6"/>
                </a:solidFill>
                <a:latin typeface="arial"/>
              </a:rPr>
              <a:t>As a practical example show how patient journey research now includes the Rx flow, the emotional flow and now also both </a:t>
            </a:r>
            <a:r>
              <a:rPr lang="en-US" sz="2400" i="1" dirty="0" err="1">
                <a:solidFill>
                  <a:srgbClr val="9CABB6"/>
                </a:solidFill>
                <a:latin typeface="arial"/>
              </a:rPr>
              <a:t>Dx</a:t>
            </a:r>
            <a:r>
              <a:rPr lang="en-US" sz="2400" i="1" dirty="0">
                <a:solidFill>
                  <a:srgbClr val="9CABB6"/>
                </a:solidFill>
                <a:latin typeface="arial"/>
              </a:rPr>
              <a:t> and </a:t>
            </a:r>
            <a:r>
              <a:rPr lang="en-US" sz="2400" i="1" dirty="0" err="1">
                <a:solidFill>
                  <a:srgbClr val="9CABB6"/>
                </a:solidFill>
                <a:latin typeface="arial"/>
              </a:rPr>
              <a:t>Px</a:t>
            </a:r>
            <a:r>
              <a:rPr lang="en-US" sz="2400" i="1" dirty="0">
                <a:solidFill>
                  <a:srgbClr val="9CABB6"/>
                </a:solidFill>
                <a:latin typeface="arial"/>
              </a:rPr>
              <a:t> flow</a:t>
            </a:r>
            <a:endParaRPr lang="en-US" i="1" dirty="0">
              <a:solidFill>
                <a:srgbClr val="9CABB6"/>
              </a:solidFill>
              <a:latin typeface="HelveticaNeueLT Pro 45 Lt" pitchFamily="34" charset="0"/>
            </a:endParaRPr>
          </a:p>
          <a:p>
            <a:pPr>
              <a:spcBef>
                <a:spcPct val="20000"/>
              </a:spcBef>
            </a:pPr>
            <a:r>
              <a:rPr lang="en-US" sz="1300" b="1" dirty="0">
                <a:solidFill>
                  <a:srgbClr val="9CABB6"/>
                </a:solidFill>
                <a:latin typeface="HelveticaNeueLT Std Med" pitchFamily="34" charset="0"/>
              </a:rPr>
              <a:t> </a:t>
            </a:r>
          </a:p>
        </p:txBody>
      </p:sp>
      <p:sp>
        <p:nvSpPr>
          <p:cNvPr id="10" name="Slide Number Placeholder 9"/>
          <p:cNvSpPr>
            <a:spLocks noGrp="1"/>
          </p:cNvSpPr>
          <p:nvPr>
            <p:ph type="sldNum" sz="quarter" idx="12"/>
          </p:nvPr>
        </p:nvSpPr>
        <p:spPr>
          <a:xfrm>
            <a:off x="8763000" y="4869656"/>
            <a:ext cx="381000" cy="273844"/>
          </a:xfrm>
        </p:spPr>
        <p:txBody>
          <a:bodyPr/>
          <a:lstStyle/>
          <a:p>
            <a:fld id="{424EA5AB-5B2F-4040-9CEC-22DFC4D6910C}" type="slidenum">
              <a:rPr lang="en-US" smtClean="0"/>
              <a:pPr/>
              <a:t>17</a:t>
            </a:fld>
            <a:endParaRPr lang="en-US" dirty="0"/>
          </a:p>
        </p:txBody>
      </p:sp>
      <p:cxnSp>
        <p:nvCxnSpPr>
          <p:cNvPr id="8" name="Straight Connector 7"/>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dirty="0" smtClean="0">
                <a:solidFill>
                  <a:srgbClr val="00AFEF"/>
                </a:solidFill>
                <a:latin typeface="HelveticaNeueLT Std Med" pitchFamily="34" charset="0"/>
                <a:ea typeface="+mj-ea"/>
                <a:cs typeface="+mj-cs"/>
              </a:rPr>
              <a:t>Research Implications for Pharma/Bio </a:t>
            </a:r>
            <a:r>
              <a:rPr lang="mr-IN" sz="2400" dirty="0" smtClean="0">
                <a:solidFill>
                  <a:srgbClr val="00AFEF"/>
                </a:solidFill>
                <a:latin typeface="HelveticaNeueLT Std Med" pitchFamily="34" charset="0"/>
                <a:ea typeface="+mj-ea"/>
                <a:cs typeface="+mj-cs"/>
              </a:rPr>
              <a:t>–</a:t>
            </a:r>
            <a:r>
              <a:rPr lang="en-US" sz="2400" dirty="0" smtClean="0">
                <a:solidFill>
                  <a:srgbClr val="00AFEF"/>
                </a:solidFill>
                <a:latin typeface="HelveticaNeueLT Std Med" pitchFamily="34" charset="0"/>
                <a:ea typeface="+mj-ea"/>
                <a:cs typeface="+mj-cs"/>
              </a:rPr>
              <a:t> the new Patient Journey</a:t>
            </a:r>
            <a:r>
              <a:rPr kumimoji="0" lang="en-US" sz="2400" i="0" u="none" strike="noStrike" kern="1200" cap="none" spc="0" normalizeH="0" baseline="0" noProof="0" dirty="0" smtClean="0">
                <a:ln>
                  <a:noFill/>
                </a:ln>
                <a:solidFill>
                  <a:srgbClr val="00AFEF"/>
                </a:solidFill>
                <a:effectLst/>
                <a:uLnTx/>
                <a:uFillTx/>
                <a:latin typeface="HelveticaNeueLT Std Med" pitchFamily="34" charset="0"/>
                <a:ea typeface="+mj-ea"/>
                <a:cs typeface="+mj-cs"/>
              </a:rPr>
              <a:t> </a:t>
            </a:r>
            <a:endPar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endParaRPr>
          </a:p>
        </p:txBody>
      </p:sp>
      <p:grpSp>
        <p:nvGrpSpPr>
          <p:cNvPr id="9" name="Group 8"/>
          <p:cNvGrpSpPr/>
          <p:nvPr/>
        </p:nvGrpSpPr>
        <p:grpSpPr>
          <a:xfrm>
            <a:off x="533400" y="760248"/>
            <a:ext cx="3733800" cy="2275309"/>
            <a:chOff x="533400" y="762000"/>
            <a:chExt cx="3733800" cy="2275309"/>
          </a:xfrm>
        </p:grpSpPr>
        <p:graphicFrame>
          <p:nvGraphicFramePr>
            <p:cNvPr id="2" name="Diagram 1"/>
            <p:cNvGraphicFramePr/>
            <p:nvPr>
              <p:extLst>
                <p:ext uri="{D42A27DB-BD31-4B8C-83A1-F6EECF244321}">
                  <p14:modId xmlns:p14="http://schemas.microsoft.com/office/powerpoint/2010/main" val="566011694"/>
                </p:ext>
              </p:extLst>
            </p:nvPr>
          </p:nvGraphicFramePr>
          <p:xfrm>
            <a:off x="533400" y="1123950"/>
            <a:ext cx="3733800" cy="1913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33400" y="762000"/>
              <a:ext cx="3733800" cy="369332"/>
            </a:xfrm>
            <a:prstGeom prst="rect">
              <a:avLst/>
            </a:prstGeom>
            <a:noFill/>
          </p:spPr>
          <p:txBody>
            <a:bodyPr wrap="square" rtlCol="0">
              <a:spAutoFit/>
            </a:bodyPr>
            <a:lstStyle/>
            <a:p>
              <a:r>
                <a:rPr lang="en-US" dirty="0" smtClean="0">
                  <a:solidFill>
                    <a:srgbClr val="FFFF00"/>
                  </a:solidFill>
                </a:rPr>
                <a:t>Traditional patient flow analysis:</a:t>
              </a:r>
              <a:endParaRPr lang="en-US" dirty="0">
                <a:solidFill>
                  <a:srgbClr val="FFFF00"/>
                </a:solidFill>
              </a:endParaRPr>
            </a:p>
          </p:txBody>
        </p:sp>
      </p:grpSp>
      <p:grpSp>
        <p:nvGrpSpPr>
          <p:cNvPr id="5" name="Group 4"/>
          <p:cNvGrpSpPr/>
          <p:nvPr/>
        </p:nvGrpSpPr>
        <p:grpSpPr>
          <a:xfrm>
            <a:off x="4251649" y="760248"/>
            <a:ext cx="3749351" cy="2649702"/>
            <a:chOff x="4251649" y="2416631"/>
            <a:chExt cx="3749351" cy="2649702"/>
          </a:xfrm>
        </p:grpSpPr>
        <p:sp>
          <p:nvSpPr>
            <p:cNvPr id="4" name="Oval Callout 3"/>
            <p:cNvSpPr/>
            <p:nvPr/>
          </p:nvSpPr>
          <p:spPr>
            <a:xfrm>
              <a:off x="5486400" y="3043520"/>
              <a:ext cx="838200" cy="720209"/>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t>Emotional context</a:t>
              </a:r>
              <a:endParaRPr lang="en-US" sz="700" dirty="0"/>
            </a:p>
          </p:txBody>
        </p:sp>
        <p:sp>
          <p:nvSpPr>
            <p:cNvPr id="14" name="Oval Callout 13"/>
            <p:cNvSpPr/>
            <p:nvPr/>
          </p:nvSpPr>
          <p:spPr>
            <a:xfrm>
              <a:off x="5486400" y="3043520"/>
              <a:ext cx="838200" cy="720209"/>
            </a:xfrm>
            <a:prstGeom prst="wedgeEllipseCallout">
              <a:avLst>
                <a:gd name="adj1" fmla="val 11449"/>
                <a:gd name="adj2" fmla="val 7545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t>Emotional context</a:t>
              </a:r>
              <a:endParaRPr lang="en-US" sz="700" dirty="0"/>
            </a:p>
          </p:txBody>
        </p:sp>
        <p:sp>
          <p:nvSpPr>
            <p:cNvPr id="15" name="Oval Callout 14"/>
            <p:cNvSpPr/>
            <p:nvPr/>
          </p:nvSpPr>
          <p:spPr>
            <a:xfrm>
              <a:off x="5486400" y="3048866"/>
              <a:ext cx="838200" cy="720209"/>
            </a:xfrm>
            <a:prstGeom prst="wedgeEllipseCallout">
              <a:avLst>
                <a:gd name="adj1" fmla="val -114340"/>
                <a:gd name="adj2" fmla="val 2233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t>Emotional context</a:t>
              </a:r>
              <a:endParaRPr lang="en-US" sz="700" dirty="0"/>
            </a:p>
          </p:txBody>
        </p:sp>
        <p:sp>
          <p:nvSpPr>
            <p:cNvPr id="16" name="Oval Callout 15"/>
            <p:cNvSpPr/>
            <p:nvPr/>
          </p:nvSpPr>
          <p:spPr>
            <a:xfrm>
              <a:off x="5486400" y="3037309"/>
              <a:ext cx="838200" cy="720209"/>
            </a:xfrm>
            <a:prstGeom prst="wedgeEllipseCallout">
              <a:avLst>
                <a:gd name="adj1" fmla="val 110521"/>
                <a:gd name="adj2" fmla="val 4565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t>Emotional context</a:t>
              </a:r>
              <a:endParaRPr lang="en-US" sz="700" dirty="0"/>
            </a:p>
          </p:txBody>
        </p:sp>
        <p:sp>
          <p:nvSpPr>
            <p:cNvPr id="11" name="TextBox 10"/>
            <p:cNvSpPr txBox="1"/>
            <p:nvPr/>
          </p:nvSpPr>
          <p:spPr>
            <a:xfrm>
              <a:off x="4267200" y="2416631"/>
              <a:ext cx="3733800" cy="369332"/>
            </a:xfrm>
            <a:prstGeom prst="rect">
              <a:avLst/>
            </a:prstGeom>
            <a:noFill/>
          </p:spPr>
          <p:txBody>
            <a:bodyPr wrap="square" rtlCol="0">
              <a:spAutoFit/>
            </a:bodyPr>
            <a:lstStyle/>
            <a:p>
              <a:r>
                <a:rPr lang="en-US" dirty="0">
                  <a:solidFill>
                    <a:srgbClr val="FFFF00"/>
                  </a:solidFill>
                </a:rPr>
                <a:t>P</a:t>
              </a:r>
              <a:r>
                <a:rPr lang="en-US" dirty="0" smtClean="0">
                  <a:solidFill>
                    <a:srgbClr val="FFFF00"/>
                  </a:solidFill>
                </a:rPr>
                <a:t>atient journey:</a:t>
              </a:r>
              <a:endParaRPr lang="en-US" dirty="0">
                <a:solidFill>
                  <a:srgbClr val="FFFF00"/>
                </a:solidFill>
              </a:endParaRPr>
            </a:p>
          </p:txBody>
        </p:sp>
        <p:graphicFrame>
          <p:nvGraphicFramePr>
            <p:cNvPr id="13" name="Diagram 12"/>
            <p:cNvGraphicFramePr/>
            <p:nvPr>
              <p:extLst>
                <p:ext uri="{D42A27DB-BD31-4B8C-83A1-F6EECF244321}">
                  <p14:modId xmlns:p14="http://schemas.microsoft.com/office/powerpoint/2010/main" val="1316565152"/>
                </p:ext>
              </p:extLst>
            </p:nvPr>
          </p:nvGraphicFramePr>
          <p:xfrm>
            <a:off x="4251649" y="3152974"/>
            <a:ext cx="3733800" cy="19133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7" name="TextBox 16"/>
          <p:cNvSpPr txBox="1"/>
          <p:nvPr/>
        </p:nvSpPr>
        <p:spPr>
          <a:xfrm>
            <a:off x="1905000" y="3867150"/>
            <a:ext cx="4419600" cy="646331"/>
          </a:xfrm>
          <a:prstGeom prst="rect">
            <a:avLst/>
          </a:prstGeom>
          <a:noFill/>
        </p:spPr>
        <p:txBody>
          <a:bodyPr wrap="square" rtlCol="0">
            <a:spAutoFit/>
          </a:bodyPr>
          <a:lstStyle/>
          <a:p>
            <a:pPr algn="ctr"/>
            <a:r>
              <a:rPr lang="en-US" dirty="0" smtClean="0">
                <a:solidFill>
                  <a:srgbClr val="FFC000"/>
                </a:solidFill>
              </a:rPr>
              <a:t>The PMI business model makes this very much more complex</a:t>
            </a:r>
            <a:endParaRPr lang="en-US" dirty="0">
              <a:solidFill>
                <a:srgbClr val="FFC000"/>
              </a:solidFill>
            </a:endParaRPr>
          </a:p>
        </p:txBody>
      </p:sp>
    </p:spTree>
    <p:extLst>
      <p:ext uri="{BB962C8B-B14F-4D97-AF65-F5344CB8AC3E}">
        <p14:creationId xmlns:p14="http://schemas.microsoft.com/office/powerpoint/2010/main" val="147039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4997200" y="257175"/>
            <a:ext cx="3790682" cy="457200"/>
          </a:xfrm>
          <a:prstGeom prst="rect">
            <a:avLst/>
          </a:prstGeom>
        </p:spPr>
        <p:txBody>
          <a:bodyPr vert="horz" lIns="91440" tIns="45720" rIns="91440" bIns="45720" rtlCol="0">
            <a:normAutofit fontScale="32500" lnSpcReduction="20000"/>
          </a:bodyPr>
          <a:lstStyle/>
          <a:p>
            <a:pPr marL="91440">
              <a:lnSpc>
                <a:spcPct val="130000"/>
              </a:lnSpc>
              <a:spcBef>
                <a:spcPct val="20000"/>
              </a:spcBef>
            </a:pPr>
            <a:r>
              <a:rPr lang="en-US" sz="2400" i="1" dirty="0">
                <a:solidFill>
                  <a:srgbClr val="9CABB6"/>
                </a:solidFill>
                <a:latin typeface="arial"/>
              </a:rPr>
              <a:t>As a practical example show how patient journey research now includes the Rx flow, the emotional flow and now also both </a:t>
            </a:r>
            <a:r>
              <a:rPr lang="en-US" sz="2400" i="1" dirty="0" err="1">
                <a:solidFill>
                  <a:srgbClr val="9CABB6"/>
                </a:solidFill>
                <a:latin typeface="arial"/>
              </a:rPr>
              <a:t>Dx</a:t>
            </a:r>
            <a:r>
              <a:rPr lang="en-US" sz="2400" i="1" dirty="0">
                <a:solidFill>
                  <a:srgbClr val="9CABB6"/>
                </a:solidFill>
                <a:latin typeface="arial"/>
              </a:rPr>
              <a:t> and </a:t>
            </a:r>
            <a:r>
              <a:rPr lang="en-US" sz="2400" i="1" dirty="0" err="1">
                <a:solidFill>
                  <a:srgbClr val="9CABB6"/>
                </a:solidFill>
                <a:latin typeface="arial"/>
              </a:rPr>
              <a:t>Px</a:t>
            </a:r>
            <a:r>
              <a:rPr lang="en-US" sz="2400" i="1" dirty="0">
                <a:solidFill>
                  <a:srgbClr val="9CABB6"/>
                </a:solidFill>
                <a:latin typeface="arial"/>
              </a:rPr>
              <a:t> flow</a:t>
            </a:r>
            <a:endParaRPr lang="en-US" i="1" dirty="0">
              <a:solidFill>
                <a:srgbClr val="9CABB6"/>
              </a:solidFill>
              <a:latin typeface="HelveticaNeueLT Pro 45 Lt" pitchFamily="34" charset="0"/>
            </a:endParaRPr>
          </a:p>
          <a:p>
            <a:pPr>
              <a:spcBef>
                <a:spcPct val="20000"/>
              </a:spcBef>
            </a:pPr>
            <a:r>
              <a:rPr lang="en-US" sz="1300" b="1" dirty="0">
                <a:solidFill>
                  <a:srgbClr val="9CABB6"/>
                </a:solidFill>
                <a:latin typeface="HelveticaNeueLT Std Med" pitchFamily="34" charset="0"/>
              </a:rPr>
              <a:t> </a:t>
            </a:r>
          </a:p>
        </p:txBody>
      </p:sp>
      <p:sp>
        <p:nvSpPr>
          <p:cNvPr id="10" name="Slide Number Placeholder 9"/>
          <p:cNvSpPr>
            <a:spLocks noGrp="1"/>
          </p:cNvSpPr>
          <p:nvPr>
            <p:ph type="sldNum" sz="quarter" idx="12"/>
          </p:nvPr>
        </p:nvSpPr>
        <p:spPr>
          <a:xfrm>
            <a:off x="8763000" y="4869656"/>
            <a:ext cx="381000" cy="273844"/>
          </a:xfrm>
        </p:spPr>
        <p:txBody>
          <a:bodyPr/>
          <a:lstStyle/>
          <a:p>
            <a:fld id="{424EA5AB-5B2F-4040-9CEC-22DFC4D6910C}" type="slidenum">
              <a:rPr lang="en-US" smtClean="0"/>
              <a:pPr/>
              <a:t>18</a:t>
            </a:fld>
            <a:endParaRPr lang="en-US" dirty="0"/>
          </a:p>
        </p:txBody>
      </p:sp>
      <p:cxnSp>
        <p:nvCxnSpPr>
          <p:cNvPr id="8" name="Straight Connector 7"/>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dirty="0" smtClean="0">
                <a:solidFill>
                  <a:srgbClr val="00AFEF"/>
                </a:solidFill>
                <a:latin typeface="HelveticaNeueLT Std Med" pitchFamily="34" charset="0"/>
                <a:ea typeface="+mj-ea"/>
                <a:cs typeface="+mj-cs"/>
              </a:rPr>
              <a:t>Research Implications for Pharma/Bio </a:t>
            </a:r>
            <a:r>
              <a:rPr lang="mr-IN" sz="2400" dirty="0" smtClean="0">
                <a:solidFill>
                  <a:srgbClr val="00AFEF"/>
                </a:solidFill>
                <a:latin typeface="HelveticaNeueLT Std Med" pitchFamily="34" charset="0"/>
                <a:ea typeface="+mj-ea"/>
                <a:cs typeface="+mj-cs"/>
              </a:rPr>
              <a:t>–</a:t>
            </a:r>
            <a:r>
              <a:rPr lang="en-US" sz="2400" dirty="0" smtClean="0">
                <a:solidFill>
                  <a:srgbClr val="00AFEF"/>
                </a:solidFill>
                <a:latin typeface="HelveticaNeueLT Std Med" pitchFamily="34" charset="0"/>
                <a:ea typeface="+mj-ea"/>
                <a:cs typeface="+mj-cs"/>
              </a:rPr>
              <a:t> the new Patient Journey</a:t>
            </a:r>
            <a:r>
              <a:rPr kumimoji="0" lang="en-US" sz="2400" i="0" u="none" strike="noStrike" kern="1200" cap="none" spc="0" normalizeH="0" baseline="0" noProof="0" dirty="0" smtClean="0">
                <a:ln>
                  <a:noFill/>
                </a:ln>
                <a:solidFill>
                  <a:srgbClr val="00AFEF"/>
                </a:solidFill>
                <a:effectLst/>
                <a:uLnTx/>
                <a:uFillTx/>
                <a:latin typeface="HelveticaNeueLT Std Med" pitchFamily="34" charset="0"/>
                <a:ea typeface="+mj-ea"/>
                <a:cs typeface="+mj-cs"/>
              </a:rPr>
              <a:t> </a:t>
            </a:r>
            <a:endPar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endParaRPr>
          </a:p>
        </p:txBody>
      </p:sp>
      <p:sp>
        <p:nvSpPr>
          <p:cNvPr id="6" name="Rectangle 5"/>
          <p:cNvSpPr/>
          <p:nvPr/>
        </p:nvSpPr>
        <p:spPr>
          <a:xfrm>
            <a:off x="1372864" y="1826444"/>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Drug 1</a:t>
            </a:r>
            <a:endParaRPr lang="en-US" dirty="0"/>
          </a:p>
        </p:txBody>
      </p:sp>
      <p:sp>
        <p:nvSpPr>
          <p:cNvPr id="17" name="Rectangle 16"/>
          <p:cNvSpPr/>
          <p:nvPr/>
        </p:nvSpPr>
        <p:spPr>
          <a:xfrm>
            <a:off x="2651578" y="1826444"/>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Drug 1+2</a:t>
            </a:r>
            <a:endParaRPr lang="en-US" dirty="0"/>
          </a:p>
        </p:txBody>
      </p:sp>
      <p:sp>
        <p:nvSpPr>
          <p:cNvPr id="18" name="Rectangle 17"/>
          <p:cNvSpPr/>
          <p:nvPr/>
        </p:nvSpPr>
        <p:spPr>
          <a:xfrm>
            <a:off x="3798082" y="1826444"/>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Drug 2 + dose</a:t>
            </a:r>
            <a:endParaRPr lang="en-US" dirty="0"/>
          </a:p>
        </p:txBody>
      </p:sp>
      <p:sp>
        <p:nvSpPr>
          <p:cNvPr id="19" name="Rectangle 18"/>
          <p:cNvSpPr/>
          <p:nvPr/>
        </p:nvSpPr>
        <p:spPr>
          <a:xfrm>
            <a:off x="4865828" y="1826444"/>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Drug 4</a:t>
            </a:r>
            <a:endParaRPr lang="en-US" dirty="0"/>
          </a:p>
        </p:txBody>
      </p:sp>
      <p:sp>
        <p:nvSpPr>
          <p:cNvPr id="20" name="Rectangle 19"/>
          <p:cNvSpPr/>
          <p:nvPr/>
        </p:nvSpPr>
        <p:spPr>
          <a:xfrm>
            <a:off x="6947317" y="1826444"/>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Drug 5</a:t>
            </a:r>
            <a:endParaRPr lang="en-US" dirty="0"/>
          </a:p>
        </p:txBody>
      </p:sp>
      <p:sp>
        <p:nvSpPr>
          <p:cNvPr id="24" name="Rectangle 23"/>
          <p:cNvSpPr/>
          <p:nvPr/>
        </p:nvSpPr>
        <p:spPr>
          <a:xfrm>
            <a:off x="2700314" y="3943349"/>
            <a:ext cx="8382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Test 2</a:t>
            </a:r>
            <a:endParaRPr lang="en-US" dirty="0"/>
          </a:p>
        </p:txBody>
      </p:sp>
      <p:sp>
        <p:nvSpPr>
          <p:cNvPr id="25" name="Rectangle 24"/>
          <p:cNvSpPr/>
          <p:nvPr/>
        </p:nvSpPr>
        <p:spPr>
          <a:xfrm>
            <a:off x="5025192" y="3943349"/>
            <a:ext cx="8382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Test 3</a:t>
            </a:r>
            <a:endParaRPr lang="en-US" dirty="0"/>
          </a:p>
        </p:txBody>
      </p:sp>
      <p:sp>
        <p:nvSpPr>
          <p:cNvPr id="26" name="Rectangle 25"/>
          <p:cNvSpPr/>
          <p:nvPr/>
        </p:nvSpPr>
        <p:spPr>
          <a:xfrm>
            <a:off x="5670800" y="2943807"/>
            <a:ext cx="8382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Test 4</a:t>
            </a:r>
            <a:endParaRPr lang="en-US" dirty="0"/>
          </a:p>
        </p:txBody>
      </p:sp>
      <p:sp>
        <p:nvSpPr>
          <p:cNvPr id="27" name="Hexagon 26"/>
          <p:cNvSpPr/>
          <p:nvPr/>
        </p:nvSpPr>
        <p:spPr>
          <a:xfrm>
            <a:off x="1143185" y="863640"/>
            <a:ext cx="914400" cy="762000"/>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Dx</a:t>
            </a:r>
            <a:r>
              <a:rPr lang="en-US" dirty="0" smtClean="0"/>
              <a:t> 1</a:t>
            </a:r>
            <a:endParaRPr lang="en-US" dirty="0"/>
          </a:p>
        </p:txBody>
      </p:sp>
      <p:sp>
        <p:nvSpPr>
          <p:cNvPr id="28" name="Hexagon 27"/>
          <p:cNvSpPr/>
          <p:nvPr/>
        </p:nvSpPr>
        <p:spPr>
          <a:xfrm>
            <a:off x="2211064" y="863640"/>
            <a:ext cx="914400" cy="762000"/>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Dx</a:t>
            </a:r>
            <a:r>
              <a:rPr lang="en-US" dirty="0" smtClean="0"/>
              <a:t> 1+2</a:t>
            </a:r>
            <a:endParaRPr lang="en-US" dirty="0"/>
          </a:p>
        </p:txBody>
      </p:sp>
      <p:sp>
        <p:nvSpPr>
          <p:cNvPr id="29" name="Hexagon 28"/>
          <p:cNvSpPr/>
          <p:nvPr/>
        </p:nvSpPr>
        <p:spPr>
          <a:xfrm>
            <a:off x="6324600" y="863640"/>
            <a:ext cx="914400" cy="762000"/>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Dx</a:t>
            </a:r>
            <a:r>
              <a:rPr lang="en-US" dirty="0" smtClean="0"/>
              <a:t> </a:t>
            </a:r>
            <a:r>
              <a:rPr lang="en-US" sz="1400" dirty="0" smtClean="0"/>
              <a:t>1+2+4</a:t>
            </a:r>
            <a:endParaRPr lang="en-US" sz="1400" dirty="0"/>
          </a:p>
        </p:txBody>
      </p:sp>
      <p:sp>
        <p:nvSpPr>
          <p:cNvPr id="30" name="Hexagon 29"/>
          <p:cNvSpPr/>
          <p:nvPr/>
        </p:nvSpPr>
        <p:spPr>
          <a:xfrm>
            <a:off x="3798082" y="3867149"/>
            <a:ext cx="914400" cy="76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Dx</a:t>
            </a:r>
            <a:r>
              <a:rPr lang="en-US" dirty="0" smtClean="0"/>
              <a:t> 3</a:t>
            </a:r>
            <a:endParaRPr lang="en-US" dirty="0"/>
          </a:p>
        </p:txBody>
      </p:sp>
      <p:sp>
        <p:nvSpPr>
          <p:cNvPr id="31" name="Rounded Rectangular Callout 30"/>
          <p:cNvSpPr/>
          <p:nvPr/>
        </p:nvSpPr>
        <p:spPr>
          <a:xfrm>
            <a:off x="422038" y="2974025"/>
            <a:ext cx="986471" cy="533400"/>
          </a:xfrm>
          <a:prstGeom prst="wedgeRoundRectCallout">
            <a:avLst>
              <a:gd name="adj1" fmla="val 37763"/>
              <a:gd name="adj2" fmla="val -289103"/>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Emotional Input</a:t>
            </a:r>
            <a:endParaRPr lang="en-US" sz="1200" dirty="0"/>
          </a:p>
        </p:txBody>
      </p:sp>
      <p:sp>
        <p:nvSpPr>
          <p:cNvPr id="32" name="Rectangle 31"/>
          <p:cNvSpPr/>
          <p:nvPr/>
        </p:nvSpPr>
        <p:spPr>
          <a:xfrm>
            <a:off x="2281214" y="2943807"/>
            <a:ext cx="838200" cy="6096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Symptom 3</a:t>
            </a:r>
            <a:endParaRPr lang="en-US" sz="1100" dirty="0">
              <a:solidFill>
                <a:schemeClr val="tx1"/>
              </a:solidFill>
            </a:endParaRPr>
          </a:p>
        </p:txBody>
      </p:sp>
      <p:sp>
        <p:nvSpPr>
          <p:cNvPr id="33" name="Rectangle 32"/>
          <p:cNvSpPr/>
          <p:nvPr/>
        </p:nvSpPr>
        <p:spPr>
          <a:xfrm>
            <a:off x="4185557" y="2943807"/>
            <a:ext cx="838200" cy="6096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Drug 3</a:t>
            </a:r>
            <a:endParaRPr lang="en-US" dirty="0">
              <a:solidFill>
                <a:schemeClr val="bg1"/>
              </a:solidFill>
            </a:endParaRPr>
          </a:p>
        </p:txBody>
      </p:sp>
      <p:sp>
        <p:nvSpPr>
          <p:cNvPr id="34" name="Rounded Rectangular Callout 33"/>
          <p:cNvSpPr/>
          <p:nvPr/>
        </p:nvSpPr>
        <p:spPr>
          <a:xfrm>
            <a:off x="3388565" y="810802"/>
            <a:ext cx="986471" cy="533400"/>
          </a:xfrm>
          <a:prstGeom prst="wedgeRoundRectCallout">
            <a:avLst>
              <a:gd name="adj1" fmla="val -83307"/>
              <a:gd name="adj2" fmla="val 100985"/>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Emotional Input</a:t>
            </a:r>
            <a:endParaRPr lang="en-US" sz="1200" dirty="0"/>
          </a:p>
        </p:txBody>
      </p:sp>
      <p:sp>
        <p:nvSpPr>
          <p:cNvPr id="35" name="Rounded Rectangular Callout 34"/>
          <p:cNvSpPr/>
          <p:nvPr/>
        </p:nvSpPr>
        <p:spPr>
          <a:xfrm>
            <a:off x="563088" y="4057649"/>
            <a:ext cx="986471" cy="533400"/>
          </a:xfrm>
          <a:prstGeom prst="wedgeRoundRectCallout">
            <a:avLst>
              <a:gd name="adj1" fmla="val 154104"/>
              <a:gd name="adj2" fmla="val -73942"/>
              <a:gd name="adj3" fmla="val 1666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Emotional Input</a:t>
            </a:r>
            <a:endParaRPr lang="en-US" sz="1200" dirty="0"/>
          </a:p>
        </p:txBody>
      </p:sp>
      <p:sp>
        <p:nvSpPr>
          <p:cNvPr id="36" name="Rounded Rectangular Callout 35"/>
          <p:cNvSpPr/>
          <p:nvPr/>
        </p:nvSpPr>
        <p:spPr>
          <a:xfrm>
            <a:off x="3174234" y="2508607"/>
            <a:ext cx="986471" cy="533400"/>
          </a:xfrm>
          <a:prstGeom prst="wedgeRoundRectCallout">
            <a:avLst>
              <a:gd name="adj1" fmla="val 48167"/>
              <a:gd name="adj2" fmla="val 99236"/>
              <a:gd name="adj3" fmla="val 1666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Emotional Input</a:t>
            </a:r>
            <a:endParaRPr lang="en-US" sz="1200" dirty="0"/>
          </a:p>
        </p:txBody>
      </p:sp>
      <p:sp>
        <p:nvSpPr>
          <p:cNvPr id="37" name="Rounded Rectangular Callout 36"/>
          <p:cNvSpPr/>
          <p:nvPr/>
        </p:nvSpPr>
        <p:spPr>
          <a:xfrm>
            <a:off x="4503964" y="831373"/>
            <a:ext cx="986471" cy="533400"/>
          </a:xfrm>
          <a:prstGeom prst="wedgeRoundRectCallout">
            <a:avLst>
              <a:gd name="adj1" fmla="val -6722"/>
              <a:gd name="adj2" fmla="val 126628"/>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Emotional Input</a:t>
            </a:r>
            <a:endParaRPr lang="en-US" sz="1200" dirty="0"/>
          </a:p>
        </p:txBody>
      </p:sp>
      <p:sp>
        <p:nvSpPr>
          <p:cNvPr id="38" name="Rounded Rectangular Callout 37"/>
          <p:cNvSpPr/>
          <p:nvPr/>
        </p:nvSpPr>
        <p:spPr>
          <a:xfrm>
            <a:off x="7639050" y="1063070"/>
            <a:ext cx="986471" cy="533400"/>
          </a:xfrm>
          <a:prstGeom prst="wedgeRoundRectCallout">
            <a:avLst>
              <a:gd name="adj1" fmla="val -96549"/>
              <a:gd name="adj2" fmla="val 52005"/>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Emotional Input</a:t>
            </a:r>
            <a:endParaRPr lang="en-US" sz="1200" dirty="0"/>
          </a:p>
        </p:txBody>
      </p:sp>
      <p:sp>
        <p:nvSpPr>
          <p:cNvPr id="39" name="Rectangle 38"/>
          <p:cNvSpPr/>
          <p:nvPr/>
        </p:nvSpPr>
        <p:spPr>
          <a:xfrm>
            <a:off x="7353300" y="2943807"/>
            <a:ext cx="838200" cy="6096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Drug 6</a:t>
            </a:r>
            <a:endParaRPr lang="en-US" dirty="0">
              <a:solidFill>
                <a:schemeClr val="bg1"/>
              </a:solidFill>
            </a:endParaRPr>
          </a:p>
        </p:txBody>
      </p:sp>
      <p:sp>
        <p:nvSpPr>
          <p:cNvPr id="40" name="Hexagon 39"/>
          <p:cNvSpPr/>
          <p:nvPr/>
        </p:nvSpPr>
        <p:spPr>
          <a:xfrm>
            <a:off x="6835049" y="3867149"/>
            <a:ext cx="914400" cy="76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Dx</a:t>
            </a:r>
            <a:r>
              <a:rPr lang="en-US" dirty="0" smtClean="0"/>
              <a:t> 3+5</a:t>
            </a:r>
            <a:endParaRPr lang="en-US" dirty="0"/>
          </a:p>
        </p:txBody>
      </p:sp>
      <p:sp>
        <p:nvSpPr>
          <p:cNvPr id="41" name="Rounded Rectangular Callout 40"/>
          <p:cNvSpPr/>
          <p:nvPr/>
        </p:nvSpPr>
        <p:spPr>
          <a:xfrm>
            <a:off x="8044905" y="3918005"/>
            <a:ext cx="986471" cy="533400"/>
          </a:xfrm>
          <a:prstGeom prst="wedgeRoundRectCallout">
            <a:avLst>
              <a:gd name="adj1" fmla="val -54931"/>
              <a:gd name="adj2" fmla="val -112427"/>
              <a:gd name="adj3" fmla="val 1666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Emotional Input</a:t>
            </a:r>
            <a:endParaRPr lang="en-US" sz="1200" dirty="0"/>
          </a:p>
        </p:txBody>
      </p:sp>
      <p:sp>
        <p:nvSpPr>
          <p:cNvPr id="42" name="Rectangle 41"/>
          <p:cNvSpPr/>
          <p:nvPr/>
        </p:nvSpPr>
        <p:spPr>
          <a:xfrm>
            <a:off x="8044903" y="1826444"/>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Drug 7</a:t>
            </a:r>
            <a:endParaRPr lang="en-US" dirty="0"/>
          </a:p>
        </p:txBody>
      </p:sp>
      <p:sp>
        <p:nvSpPr>
          <p:cNvPr id="43" name="Rectangle 42"/>
          <p:cNvSpPr/>
          <p:nvPr/>
        </p:nvSpPr>
        <p:spPr>
          <a:xfrm>
            <a:off x="34072" y="1005606"/>
            <a:ext cx="922867" cy="4780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Symptom 1+2</a:t>
            </a:r>
            <a:endParaRPr lang="en-US" sz="1100" dirty="0">
              <a:solidFill>
                <a:schemeClr val="tx1"/>
              </a:solidFill>
            </a:endParaRPr>
          </a:p>
        </p:txBody>
      </p:sp>
      <p:sp>
        <p:nvSpPr>
          <p:cNvPr id="45" name="Right Arrow 44"/>
          <p:cNvSpPr/>
          <p:nvPr/>
        </p:nvSpPr>
        <p:spPr>
          <a:xfrm rot="3495835">
            <a:off x="1715224" y="1697162"/>
            <a:ext cx="153479" cy="7620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2056953" y="1200148"/>
            <a:ext cx="153479" cy="7620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3495835">
            <a:off x="2754148" y="1691806"/>
            <a:ext cx="153479" cy="7620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3572155" y="2093143"/>
            <a:ext cx="153479" cy="7620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4673909" y="2093143"/>
            <a:ext cx="153479" cy="7620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y 50"/>
          <p:cNvSpPr/>
          <p:nvPr/>
        </p:nvSpPr>
        <p:spPr>
          <a:xfrm>
            <a:off x="5788264" y="1401339"/>
            <a:ext cx="537408" cy="5688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3495835">
            <a:off x="6990238" y="1694949"/>
            <a:ext cx="153479" cy="7620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a:off x="7838697" y="2055042"/>
            <a:ext cx="153479" cy="7620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a:off x="11003485" y="2016941"/>
            <a:ext cx="153479" cy="7620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y 54"/>
          <p:cNvSpPr/>
          <p:nvPr/>
        </p:nvSpPr>
        <p:spPr>
          <a:xfrm>
            <a:off x="7255500" y="2424113"/>
            <a:ext cx="537408" cy="5688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3495835">
            <a:off x="2715390" y="3724246"/>
            <a:ext cx="299136" cy="66238"/>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3595386" y="4210048"/>
            <a:ext cx="153479" cy="7620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4792869" y="4208280"/>
            <a:ext cx="153479" cy="7620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18911904">
            <a:off x="4517440" y="3683459"/>
            <a:ext cx="299136" cy="66238"/>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rot="18911904">
            <a:off x="5555550" y="3724246"/>
            <a:ext cx="299136" cy="66238"/>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2768076">
            <a:off x="6424869" y="3783401"/>
            <a:ext cx="574305" cy="7367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18911904">
            <a:off x="7267399" y="3683458"/>
            <a:ext cx="299136" cy="66238"/>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18911904">
            <a:off x="7947876" y="2672768"/>
            <a:ext cx="563824" cy="4571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51950" y="1788342"/>
            <a:ext cx="8382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Test 1</a:t>
            </a:r>
            <a:endParaRPr lang="en-US"/>
          </a:p>
        </p:txBody>
      </p:sp>
      <p:sp>
        <p:nvSpPr>
          <p:cNvPr id="65" name="8-Point Star 64"/>
          <p:cNvSpPr/>
          <p:nvPr/>
        </p:nvSpPr>
        <p:spPr>
          <a:xfrm>
            <a:off x="5619363" y="789992"/>
            <a:ext cx="705237" cy="709015"/>
          </a:xfrm>
          <a:prstGeom prst="star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PMI Data</a:t>
            </a:r>
            <a:endParaRPr lang="en-US" sz="1000" dirty="0">
              <a:solidFill>
                <a:schemeClr val="tx1"/>
              </a:solidFill>
            </a:endParaRPr>
          </a:p>
        </p:txBody>
      </p:sp>
      <p:sp>
        <p:nvSpPr>
          <p:cNvPr id="66" name="8-Point Star 65"/>
          <p:cNvSpPr/>
          <p:nvPr/>
        </p:nvSpPr>
        <p:spPr>
          <a:xfrm>
            <a:off x="6633237" y="3011329"/>
            <a:ext cx="705237" cy="709015"/>
          </a:xfrm>
          <a:prstGeom prst="star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PMI Data</a:t>
            </a:r>
            <a:endParaRPr lang="en-US" sz="1000" dirty="0">
              <a:solidFill>
                <a:schemeClr val="tx1"/>
              </a:solidFill>
            </a:endParaRPr>
          </a:p>
        </p:txBody>
      </p:sp>
      <p:sp>
        <p:nvSpPr>
          <p:cNvPr id="67" name="Right Arrow 66"/>
          <p:cNvSpPr/>
          <p:nvPr/>
        </p:nvSpPr>
        <p:spPr>
          <a:xfrm rot="3495835">
            <a:off x="493139" y="1635377"/>
            <a:ext cx="153479" cy="7620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rot="18911904">
            <a:off x="937505" y="1567894"/>
            <a:ext cx="299136" cy="66238"/>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dissolve">
                                      <p:cBhvr>
                                        <p:cTn id="11" dur="500"/>
                                        <p:tgtEl>
                                          <p:spTgt spid="6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down)">
                                      <p:cBhvr>
                                        <p:cTn id="15" dur="500"/>
                                        <p:tgtEl>
                                          <p:spTgt spid="6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up)">
                                      <p:cBhvr>
                                        <p:cTn id="23" dur="500"/>
                                        <p:tgtEl>
                                          <p:spTgt spid="4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500"/>
                                        <p:tgtEl>
                                          <p:spTgt spid="28"/>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up)">
                                      <p:cBhvr>
                                        <p:cTn id="44" dur="500"/>
                                        <p:tgtEl>
                                          <p:spTgt spid="47"/>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up)">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dissolve">
                                      <p:cBhvr>
                                        <p:cTn id="56" dur="500"/>
                                        <p:tgtEl>
                                          <p:spTgt spid="32"/>
                                        </p:tgtEl>
                                      </p:cBhvr>
                                    </p:animEffect>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up)">
                                      <p:cBhvr>
                                        <p:cTn id="60" dur="500"/>
                                        <p:tgtEl>
                                          <p:spTgt spid="56"/>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500"/>
                            </p:stCondLst>
                            <p:childTnLst>
                              <p:par>
                                <p:cTn id="75" presetID="9"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dissolve">
                                      <p:cBhvr>
                                        <p:cTn id="77" dur="500"/>
                                        <p:tgtEl>
                                          <p:spTgt spid="18"/>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wipe(left)">
                                      <p:cBhvr>
                                        <p:cTn id="81" dur="500"/>
                                        <p:tgtEl>
                                          <p:spTgt spid="57"/>
                                        </p:tgtEl>
                                      </p:cBhvr>
                                    </p:animEffect>
                                  </p:childTnLst>
                                </p:cTn>
                              </p:par>
                            </p:childTnLst>
                          </p:cTn>
                        </p:par>
                        <p:par>
                          <p:cTn id="82" fill="hold">
                            <p:stCondLst>
                              <p:cond delay="1500"/>
                            </p:stCondLst>
                            <p:childTnLst>
                              <p:par>
                                <p:cTn id="83" presetID="9" presetClass="entr" presetSubtype="0"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dissolve">
                                      <p:cBhvr>
                                        <p:cTn id="85" dur="500"/>
                                        <p:tgtEl>
                                          <p:spTgt spid="30"/>
                                        </p:tgtEl>
                                      </p:cBhvr>
                                    </p:animEffect>
                                  </p:childTnLst>
                                </p:cTn>
                              </p:par>
                            </p:childTnLst>
                          </p:cTn>
                        </p:par>
                        <p:par>
                          <p:cTn id="86" fill="hold">
                            <p:stCondLst>
                              <p:cond delay="2000"/>
                            </p:stCondLst>
                            <p:childTnLst>
                              <p:par>
                                <p:cTn id="87" presetID="22" presetClass="entr" presetSubtype="4"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down)">
                                      <p:cBhvr>
                                        <p:cTn id="89" dur="500"/>
                                        <p:tgtEl>
                                          <p:spTgt spid="59"/>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up)">
                                      <p:cBhvr>
                                        <p:cTn id="92" dur="500"/>
                                        <p:tgtEl>
                                          <p:spTgt spid="36"/>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wipe(left)">
                                      <p:cBhvr>
                                        <p:cTn id="100" dur="500"/>
                                        <p:tgtEl>
                                          <p:spTgt spid="49"/>
                                        </p:tgtEl>
                                      </p:cBhvr>
                                    </p:animEffect>
                                  </p:childTnLst>
                                </p:cTn>
                              </p:par>
                            </p:childTnLst>
                          </p:cTn>
                        </p:par>
                        <p:par>
                          <p:cTn id="101" fill="hold">
                            <p:stCondLst>
                              <p:cond delay="500"/>
                            </p:stCondLst>
                            <p:childTnLst>
                              <p:par>
                                <p:cTn id="102" presetID="22" presetClass="entr" presetSubtype="1"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up)">
                                      <p:cBhvr>
                                        <p:cTn id="104" dur="500"/>
                                        <p:tgtEl>
                                          <p:spTgt spid="37"/>
                                        </p:tgtEl>
                                      </p:cBhvr>
                                    </p:animEffect>
                                  </p:childTnLst>
                                </p:cTn>
                              </p:par>
                            </p:childTnLst>
                          </p:cTn>
                        </p:par>
                        <p:par>
                          <p:cTn id="105" fill="hold">
                            <p:stCondLst>
                              <p:cond delay="1000"/>
                            </p:stCondLst>
                            <p:childTnLst>
                              <p:par>
                                <p:cTn id="106" presetID="9" presetClass="entr" presetSubtype="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dissolve">
                                      <p:cBhvr>
                                        <p:cTn id="108" dur="500"/>
                                        <p:tgtEl>
                                          <p:spTgt spid="19"/>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wipe(left)">
                                      <p:cBhvr>
                                        <p:cTn id="111" dur="500"/>
                                        <p:tgtEl>
                                          <p:spTgt spid="58"/>
                                        </p:tgtEl>
                                      </p:cBhvr>
                                    </p:animEffect>
                                  </p:childTnLst>
                                </p:cTn>
                              </p:par>
                            </p:childTnLst>
                          </p:cTn>
                        </p:par>
                        <p:par>
                          <p:cTn id="112" fill="hold">
                            <p:stCondLst>
                              <p:cond delay="1500"/>
                            </p:stCondLst>
                            <p:childTnLst>
                              <p:par>
                                <p:cTn id="113" presetID="9" presetClass="entr" presetSubtype="0" fill="hold" grpId="0" nodeType="after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dissolve">
                                      <p:cBhvr>
                                        <p:cTn id="115" dur="500"/>
                                        <p:tgtEl>
                                          <p:spTgt spid="25"/>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500"/>
                            </p:stCondLst>
                            <p:childTnLst>
                              <p:par>
                                <p:cTn id="122" presetID="9" presetClass="entr" presetSubtype="0" fill="hold" grpId="0" nodeType="after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dissolve">
                                      <p:cBhvr>
                                        <p:cTn id="124" dur="500"/>
                                        <p:tgtEl>
                                          <p:spTgt spid="26"/>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grpId="0" nodeType="click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circle(in)">
                                      <p:cBhvr>
                                        <p:cTn id="129" dur="2000"/>
                                        <p:tgtEl>
                                          <p:spTgt spid="65"/>
                                        </p:tgtEl>
                                      </p:cBhvr>
                                    </p:animEffect>
                                  </p:childTnLst>
                                </p:cTn>
                              </p:par>
                            </p:childTnLst>
                          </p:cTn>
                        </p:par>
                        <p:par>
                          <p:cTn id="130" fill="hold">
                            <p:stCondLst>
                              <p:cond delay="2000"/>
                            </p:stCondLst>
                            <p:childTnLst>
                              <p:par>
                                <p:cTn id="131" presetID="45" presetClass="entr" presetSubtype="0"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2000"/>
                                        <p:tgtEl>
                                          <p:spTgt spid="51"/>
                                        </p:tgtEl>
                                      </p:cBhvr>
                                    </p:animEffect>
                                    <p:anim calcmode="lin" valueType="num">
                                      <p:cBhvr>
                                        <p:cTn id="134" dur="2000" fill="hold"/>
                                        <p:tgtEl>
                                          <p:spTgt spid="51"/>
                                        </p:tgtEl>
                                        <p:attrNameLst>
                                          <p:attrName>ppt_w</p:attrName>
                                        </p:attrNameLst>
                                      </p:cBhvr>
                                      <p:tavLst>
                                        <p:tav tm="0" fmla="#ppt_w*sin(2.5*pi*$)">
                                          <p:val>
                                            <p:fltVal val="0"/>
                                          </p:val>
                                        </p:tav>
                                        <p:tav tm="100000">
                                          <p:val>
                                            <p:fltVal val="1"/>
                                          </p:val>
                                        </p:tav>
                                      </p:tavLst>
                                    </p:anim>
                                    <p:anim calcmode="lin" valueType="num">
                                      <p:cBhvr>
                                        <p:cTn id="135" dur="2000" fill="hold"/>
                                        <p:tgtEl>
                                          <p:spTgt spid="51"/>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9"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dissolve">
                                      <p:cBhvr>
                                        <p:cTn id="139" dur="500"/>
                                        <p:tgtEl>
                                          <p:spTgt spid="29"/>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grpId="0" nodeType="clickEffect">
                                  <p:stCondLst>
                                    <p:cond delay="0"/>
                                  </p:stCondLst>
                                  <p:childTnLst>
                                    <p:set>
                                      <p:cBhvr>
                                        <p:cTn id="143" dur="1" fill="hold">
                                          <p:stCondLst>
                                            <p:cond delay="0"/>
                                          </p:stCondLst>
                                        </p:cTn>
                                        <p:tgtEl>
                                          <p:spTgt spid="52"/>
                                        </p:tgtEl>
                                        <p:attrNameLst>
                                          <p:attrName>style.visibility</p:attrName>
                                        </p:attrNameLst>
                                      </p:cBhvr>
                                      <p:to>
                                        <p:strVal val="visible"/>
                                      </p:to>
                                    </p:set>
                                    <p:animEffect transition="in" filter="wipe(up)">
                                      <p:cBhvr>
                                        <p:cTn id="144" dur="500"/>
                                        <p:tgtEl>
                                          <p:spTgt spid="52"/>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dissolve">
                                      <p:cBhvr>
                                        <p:cTn id="147" dur="500"/>
                                        <p:tgtEl>
                                          <p:spTgt spid="38"/>
                                        </p:tgtEl>
                                      </p:cBhvr>
                                    </p:animEffect>
                                  </p:childTnLst>
                                </p:cTn>
                              </p:par>
                            </p:childTnLst>
                          </p:cTn>
                        </p:par>
                        <p:par>
                          <p:cTn id="148" fill="hold">
                            <p:stCondLst>
                              <p:cond delay="500"/>
                            </p:stCondLst>
                            <p:childTnLst>
                              <p:par>
                                <p:cTn id="149" presetID="9"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dissolve">
                                      <p:cBhvr>
                                        <p:cTn id="151" dur="500"/>
                                        <p:tgtEl>
                                          <p:spTgt spid="20"/>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1" fill="hold" grpId="0" nodeType="clickEffect">
                                  <p:stCondLst>
                                    <p:cond delay="0"/>
                                  </p:stCondLst>
                                  <p:childTnLst>
                                    <p:set>
                                      <p:cBhvr>
                                        <p:cTn id="155" dur="1" fill="hold">
                                          <p:stCondLst>
                                            <p:cond delay="0"/>
                                          </p:stCondLst>
                                        </p:cTn>
                                        <p:tgtEl>
                                          <p:spTgt spid="61"/>
                                        </p:tgtEl>
                                        <p:attrNameLst>
                                          <p:attrName>style.visibility</p:attrName>
                                        </p:attrNameLst>
                                      </p:cBhvr>
                                      <p:to>
                                        <p:strVal val="visible"/>
                                      </p:to>
                                    </p:set>
                                    <p:animEffect transition="in" filter="wipe(up)">
                                      <p:cBhvr>
                                        <p:cTn id="156" dur="500"/>
                                        <p:tgtEl>
                                          <p:spTgt spid="61"/>
                                        </p:tgtEl>
                                      </p:cBhvr>
                                    </p:animEffect>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66"/>
                                        </p:tgtEl>
                                        <p:attrNameLst>
                                          <p:attrName>style.visibility</p:attrName>
                                        </p:attrNameLst>
                                      </p:cBhvr>
                                      <p:to>
                                        <p:strVal val="visible"/>
                                      </p:to>
                                    </p:set>
                                    <p:anim calcmode="lin" valueType="num">
                                      <p:cBhvr>
                                        <p:cTn id="160" dur="500" fill="hold"/>
                                        <p:tgtEl>
                                          <p:spTgt spid="66"/>
                                        </p:tgtEl>
                                        <p:attrNameLst>
                                          <p:attrName>ppt_w</p:attrName>
                                        </p:attrNameLst>
                                      </p:cBhvr>
                                      <p:tavLst>
                                        <p:tav tm="0">
                                          <p:val>
                                            <p:fltVal val="0"/>
                                          </p:val>
                                        </p:tav>
                                        <p:tav tm="100000">
                                          <p:val>
                                            <p:strVal val="#ppt_w"/>
                                          </p:val>
                                        </p:tav>
                                      </p:tavLst>
                                    </p:anim>
                                    <p:anim calcmode="lin" valueType="num">
                                      <p:cBhvr>
                                        <p:cTn id="161" dur="500" fill="hold"/>
                                        <p:tgtEl>
                                          <p:spTgt spid="66"/>
                                        </p:tgtEl>
                                        <p:attrNameLst>
                                          <p:attrName>ppt_h</p:attrName>
                                        </p:attrNameLst>
                                      </p:cBhvr>
                                      <p:tavLst>
                                        <p:tav tm="0">
                                          <p:val>
                                            <p:fltVal val="0"/>
                                          </p:val>
                                        </p:tav>
                                        <p:tav tm="100000">
                                          <p:val>
                                            <p:strVal val="#ppt_h"/>
                                          </p:val>
                                        </p:tav>
                                      </p:tavLst>
                                    </p:anim>
                                    <p:animEffect transition="in" filter="fade">
                                      <p:cBhvr>
                                        <p:cTn id="162" dur="500"/>
                                        <p:tgtEl>
                                          <p:spTgt spid="66"/>
                                        </p:tgtEl>
                                      </p:cBhvr>
                                    </p:animEffect>
                                  </p:childTnLst>
                                </p:cTn>
                              </p:par>
                            </p:childTnLst>
                          </p:cTn>
                        </p:par>
                        <p:par>
                          <p:cTn id="163" fill="hold">
                            <p:stCondLst>
                              <p:cond delay="1000"/>
                            </p:stCondLst>
                            <p:childTnLst>
                              <p:par>
                                <p:cTn id="164" presetID="9" presetClass="entr" presetSubtype="0" fill="hold" grpId="0" nodeType="afterEffect">
                                  <p:stCondLst>
                                    <p:cond delay="0"/>
                                  </p:stCondLst>
                                  <p:childTnLst>
                                    <p:set>
                                      <p:cBhvr>
                                        <p:cTn id="165" dur="1" fill="hold">
                                          <p:stCondLst>
                                            <p:cond delay="0"/>
                                          </p:stCondLst>
                                        </p:cTn>
                                        <p:tgtEl>
                                          <p:spTgt spid="40"/>
                                        </p:tgtEl>
                                        <p:attrNameLst>
                                          <p:attrName>style.visibility</p:attrName>
                                        </p:attrNameLst>
                                      </p:cBhvr>
                                      <p:to>
                                        <p:strVal val="visible"/>
                                      </p:to>
                                    </p:set>
                                    <p:animEffect transition="in" filter="dissolve">
                                      <p:cBhvr>
                                        <p:cTn id="166" dur="500"/>
                                        <p:tgtEl>
                                          <p:spTgt spid="40"/>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4" fill="hold" grpId="0" nodeType="click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wipe(down)">
                                      <p:cBhvr>
                                        <p:cTn id="171" dur="500"/>
                                        <p:tgtEl>
                                          <p:spTgt spid="62"/>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41"/>
                                        </p:tgtEl>
                                        <p:attrNameLst>
                                          <p:attrName>style.visibility</p:attrName>
                                        </p:attrNameLst>
                                      </p:cBhvr>
                                      <p:to>
                                        <p:strVal val="visible"/>
                                      </p:to>
                                    </p:set>
                                    <p:animEffect transition="in" filter="dissolve">
                                      <p:cBhvr>
                                        <p:cTn id="174" dur="500"/>
                                        <p:tgtEl>
                                          <p:spTgt spid="41"/>
                                        </p:tgtEl>
                                      </p:cBhvr>
                                    </p:animEffect>
                                  </p:childTnLst>
                                </p:cTn>
                              </p:par>
                            </p:childTnLst>
                          </p:cTn>
                        </p:par>
                        <p:par>
                          <p:cTn id="175" fill="hold">
                            <p:stCondLst>
                              <p:cond delay="500"/>
                            </p:stCondLst>
                            <p:childTnLst>
                              <p:par>
                                <p:cTn id="176" presetID="9" presetClass="entr" presetSubtype="0" fill="hold" grpId="0" nodeType="afterEffect">
                                  <p:stCondLst>
                                    <p:cond delay="0"/>
                                  </p:stCondLst>
                                  <p:childTnLst>
                                    <p:set>
                                      <p:cBhvr>
                                        <p:cTn id="177" dur="1" fill="hold">
                                          <p:stCondLst>
                                            <p:cond delay="0"/>
                                          </p:stCondLst>
                                        </p:cTn>
                                        <p:tgtEl>
                                          <p:spTgt spid="39"/>
                                        </p:tgtEl>
                                        <p:attrNameLst>
                                          <p:attrName>style.visibility</p:attrName>
                                        </p:attrNameLst>
                                      </p:cBhvr>
                                      <p:to>
                                        <p:strVal val="visible"/>
                                      </p:to>
                                    </p:set>
                                    <p:animEffect transition="in" filter="dissolve">
                                      <p:cBhvr>
                                        <p:cTn id="178" dur="500"/>
                                        <p:tgtEl>
                                          <p:spTgt spid="39"/>
                                        </p:tgtEl>
                                      </p:cBhvr>
                                    </p:animEffect>
                                  </p:childTnLst>
                                </p:cTn>
                              </p:par>
                            </p:childTnLst>
                          </p:cTn>
                        </p:par>
                      </p:childTnLst>
                    </p:cTn>
                  </p:par>
                  <p:par>
                    <p:cTn id="179" fill="hold">
                      <p:stCondLst>
                        <p:cond delay="indefinite"/>
                      </p:stCondLst>
                      <p:childTnLst>
                        <p:par>
                          <p:cTn id="180" fill="hold">
                            <p:stCondLst>
                              <p:cond delay="0"/>
                            </p:stCondLst>
                            <p:childTnLst>
                              <p:par>
                                <p:cTn id="181" presetID="19" presetClass="entr" presetSubtype="10" fill="hold" grpId="0" nodeType="click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p:cTn id="183" dur="2000" fill="hold"/>
                                        <p:tgtEl>
                                          <p:spTgt spid="55"/>
                                        </p:tgtEl>
                                        <p:attrNameLst>
                                          <p:attrName>ppt_w</p:attrName>
                                        </p:attrNameLst>
                                      </p:cBhvr>
                                      <p:tavLst>
                                        <p:tav tm="0" fmla="#ppt_w*sin(2.5*pi*$)">
                                          <p:val>
                                            <p:fltVal val="0"/>
                                          </p:val>
                                        </p:tav>
                                        <p:tav tm="100000">
                                          <p:val>
                                            <p:fltVal val="1"/>
                                          </p:val>
                                        </p:tav>
                                      </p:tavLst>
                                    </p:anim>
                                    <p:anim calcmode="lin" valueType="num">
                                      <p:cBhvr>
                                        <p:cTn id="184" dur="2000" fill="hold"/>
                                        <p:tgtEl>
                                          <p:spTgt spid="55"/>
                                        </p:tgtEl>
                                        <p:attrNameLst>
                                          <p:attrName>ppt_h</p:attrName>
                                        </p:attrNameLst>
                                      </p:cBhvr>
                                      <p:tavLst>
                                        <p:tav tm="0">
                                          <p:val>
                                            <p:strVal val="#ppt_h"/>
                                          </p:val>
                                        </p:tav>
                                        <p:tav tm="100000">
                                          <p:val>
                                            <p:strVal val="#ppt_h"/>
                                          </p:val>
                                        </p:tav>
                                      </p:tavLst>
                                    </p:anim>
                                  </p:childTnLst>
                                </p:cTn>
                              </p:par>
                              <p:par>
                                <p:cTn id="185" presetID="22" presetClass="entr" presetSubtype="8" fill="hold" grpId="0" nodeType="withEffect">
                                  <p:stCondLst>
                                    <p:cond delay="0"/>
                                  </p:stCondLst>
                                  <p:childTnLst>
                                    <p:set>
                                      <p:cBhvr>
                                        <p:cTn id="186" dur="1" fill="hold">
                                          <p:stCondLst>
                                            <p:cond delay="0"/>
                                          </p:stCondLst>
                                        </p:cTn>
                                        <p:tgtEl>
                                          <p:spTgt spid="53"/>
                                        </p:tgtEl>
                                        <p:attrNameLst>
                                          <p:attrName>style.visibility</p:attrName>
                                        </p:attrNameLst>
                                      </p:cBhvr>
                                      <p:to>
                                        <p:strVal val="visible"/>
                                      </p:to>
                                    </p:set>
                                    <p:animEffect transition="in" filter="wipe(left)">
                                      <p:cBhvr>
                                        <p:cTn id="187" dur="500"/>
                                        <p:tgtEl>
                                          <p:spTgt spid="53"/>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wipe(left)">
                                      <p:cBhvr>
                                        <p:cTn id="190" dur="500"/>
                                        <p:tgtEl>
                                          <p:spTgt spid="63"/>
                                        </p:tgtEl>
                                      </p:cBhvr>
                                    </p:animEffect>
                                  </p:childTnLst>
                                </p:cTn>
                              </p:par>
                            </p:childTnLst>
                          </p:cTn>
                        </p:par>
                        <p:par>
                          <p:cTn id="191" fill="hold">
                            <p:stCondLst>
                              <p:cond delay="2000"/>
                            </p:stCondLst>
                            <p:childTnLst>
                              <p:par>
                                <p:cTn id="192" presetID="22" presetClass="entr" presetSubtype="8" fill="hold" grpId="0" nodeType="afterEffect">
                                  <p:stCondLst>
                                    <p:cond delay="0"/>
                                  </p:stCondLst>
                                  <p:childTnLst>
                                    <p:set>
                                      <p:cBhvr>
                                        <p:cTn id="193" dur="1" fill="hold">
                                          <p:stCondLst>
                                            <p:cond delay="0"/>
                                          </p:stCondLst>
                                        </p:cTn>
                                        <p:tgtEl>
                                          <p:spTgt spid="42"/>
                                        </p:tgtEl>
                                        <p:attrNameLst>
                                          <p:attrName>style.visibility</p:attrName>
                                        </p:attrNameLst>
                                      </p:cBhvr>
                                      <p:to>
                                        <p:strVal val="visible"/>
                                      </p:to>
                                    </p:set>
                                    <p:animEffect transition="in" filter="wipe(left)">
                                      <p:cBhvr>
                                        <p:cTn id="19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5" grpId="0" animBg="1"/>
      <p:bldP spid="46" grpId="0" animBg="1"/>
      <p:bldP spid="47" grpId="0" animBg="1"/>
      <p:bldP spid="48" grpId="0" animBg="1"/>
      <p:bldP spid="49"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dirty="0">
                <a:solidFill>
                  <a:srgbClr val="00AFEF"/>
                </a:solidFill>
                <a:latin typeface="HelveticaNeueLT Std Med" pitchFamily="34" charset="0"/>
                <a:ea typeface="+mj-ea"/>
                <a:cs typeface="+mj-cs"/>
              </a:rPr>
              <a:t>What that means in practical terms</a:t>
            </a:r>
            <a:endPar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endParaRPr>
          </a:p>
        </p:txBody>
      </p:sp>
      <p:cxnSp>
        <p:nvCxnSpPr>
          <p:cNvPr id="10" name="Straight Connector 9"/>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8763000" y="4869656"/>
            <a:ext cx="381000" cy="273844"/>
          </a:xfrm>
        </p:spPr>
        <p:txBody>
          <a:bodyPr/>
          <a:lstStyle/>
          <a:p>
            <a:fld id="{424EA5AB-5B2F-4040-9CEC-22DFC4D6910C}" type="slidenum">
              <a:rPr lang="en-US" smtClean="0"/>
              <a:pPr/>
              <a:t>19</a:t>
            </a:fld>
            <a:endParaRPr lang="en-US" dirty="0"/>
          </a:p>
        </p:txBody>
      </p:sp>
      <p:sp>
        <p:nvSpPr>
          <p:cNvPr id="8" name="Rectangle 7"/>
          <p:cNvSpPr/>
          <p:nvPr/>
        </p:nvSpPr>
        <p:spPr>
          <a:xfrm>
            <a:off x="313871" y="571500"/>
            <a:ext cx="8610600" cy="3834896"/>
          </a:xfrm>
          <a:prstGeom prst="rect">
            <a:avLst/>
          </a:prstGeom>
        </p:spPr>
        <p:txBody>
          <a:bodyPr wrap="square">
            <a:spAutoFit/>
          </a:bodyPr>
          <a:lstStyle/>
          <a:p>
            <a:pPr lvl="0">
              <a:spcBef>
                <a:spcPct val="20000"/>
              </a:spcBef>
              <a:buFont typeface="Arial" pitchFamily="34" charset="0"/>
              <a:buChar char="•"/>
            </a:pPr>
            <a:r>
              <a:rPr lang="en-US" sz="2000" noProof="0" dirty="0">
                <a:solidFill>
                  <a:srgbClr val="5C6F7C"/>
                </a:solidFill>
                <a:latin typeface="HelveticaNeueLT Pro 45 Lt" pitchFamily="34" charset="0"/>
              </a:rPr>
              <a:t> There will certainly be research looking into:</a:t>
            </a:r>
          </a:p>
          <a:p>
            <a:pPr lvl="1">
              <a:spcBef>
                <a:spcPct val="20000"/>
              </a:spcBef>
              <a:buFont typeface="Arial" pitchFamily="34" charset="0"/>
              <a:buChar char="•"/>
            </a:pPr>
            <a:r>
              <a:rPr lang="en-US" sz="2000" dirty="0">
                <a:solidFill>
                  <a:srgbClr val="5C6F7C"/>
                </a:solidFill>
                <a:latin typeface="HelveticaNeueLT Pro 45 Lt" pitchFamily="34" charset="0"/>
              </a:rPr>
              <a:t> </a:t>
            </a:r>
            <a:r>
              <a:rPr lang="en-US" dirty="0">
                <a:solidFill>
                  <a:srgbClr val="5C6F7C"/>
                </a:solidFill>
                <a:latin typeface="HelveticaNeueLT Pro 45 Lt" pitchFamily="34" charset="0"/>
              </a:rPr>
              <a:t>Improved diagnosis of disease using broader biometric measures</a:t>
            </a:r>
          </a:p>
          <a:p>
            <a:pPr lvl="1">
              <a:spcBef>
                <a:spcPct val="20000"/>
              </a:spcBef>
              <a:buFont typeface="Arial" pitchFamily="34" charset="0"/>
              <a:buChar char="•"/>
            </a:pPr>
            <a:r>
              <a:rPr lang="en-US" noProof="0" dirty="0">
                <a:solidFill>
                  <a:srgbClr val="5C6F7C"/>
                </a:solidFill>
                <a:latin typeface="HelveticaNeueLT Pro 45 Lt" pitchFamily="34" charset="0"/>
              </a:rPr>
              <a:t> Revisions to clinical end points based on broader biometric measures</a:t>
            </a:r>
          </a:p>
          <a:p>
            <a:pPr lvl="1">
              <a:spcBef>
                <a:spcPct val="20000"/>
              </a:spcBef>
              <a:buFont typeface="Arial" pitchFamily="34" charset="0"/>
              <a:buChar char="•"/>
            </a:pPr>
            <a:r>
              <a:rPr lang="en-US" dirty="0">
                <a:solidFill>
                  <a:srgbClr val="5C6F7C"/>
                </a:solidFill>
                <a:latin typeface="HelveticaNeueLT Pro 45 Lt" pitchFamily="34" charset="0"/>
              </a:rPr>
              <a:t> Using more active patient engagement to improve disease management</a:t>
            </a:r>
          </a:p>
          <a:p>
            <a:pPr lvl="1">
              <a:spcBef>
                <a:spcPct val="20000"/>
              </a:spcBef>
              <a:buFont typeface="Arial" pitchFamily="34" charset="0"/>
              <a:buChar char="•"/>
            </a:pPr>
            <a:r>
              <a:rPr lang="en-US" noProof="0" dirty="0">
                <a:solidFill>
                  <a:srgbClr val="5C6F7C"/>
                </a:solidFill>
                <a:latin typeface="HelveticaNeueLT Pro 45 Lt" pitchFamily="34" charset="0"/>
              </a:rPr>
              <a:t> Real-time monitoring of chronic conditions (</a:t>
            </a:r>
            <a:r>
              <a:rPr lang="en-US" noProof="0" dirty="0" err="1">
                <a:solidFill>
                  <a:srgbClr val="5C6F7C"/>
                </a:solidFill>
                <a:latin typeface="HelveticaNeueLT Pro 45 Lt" pitchFamily="34" charset="0"/>
              </a:rPr>
              <a:t>eg</a:t>
            </a:r>
            <a:r>
              <a:rPr lang="en-US" noProof="0" dirty="0">
                <a:solidFill>
                  <a:srgbClr val="5C6F7C"/>
                </a:solidFill>
                <a:latin typeface="HelveticaNeueLT Pro 45 Lt" pitchFamily="34" charset="0"/>
              </a:rPr>
              <a:t> diabetes, stroke risk)</a:t>
            </a:r>
          </a:p>
          <a:p>
            <a:pPr lvl="1">
              <a:spcBef>
                <a:spcPct val="20000"/>
              </a:spcBef>
              <a:buFont typeface="Arial" pitchFamily="34" charset="0"/>
              <a:buChar char="•"/>
            </a:pPr>
            <a:r>
              <a:rPr lang="en-US" dirty="0">
                <a:solidFill>
                  <a:srgbClr val="5C6F7C"/>
                </a:solidFill>
                <a:latin typeface="HelveticaNeueLT Pro 45 Lt" pitchFamily="34" charset="0"/>
              </a:rPr>
              <a:t> Exploration of data capture methods including nutrition, exercise</a:t>
            </a:r>
            <a:endParaRPr lang="en-US" noProof="0" dirty="0">
              <a:solidFill>
                <a:srgbClr val="5C6F7C"/>
              </a:solidFill>
              <a:latin typeface="HelveticaNeueLT Pro 45 Lt" pitchFamily="34" charset="0"/>
            </a:endParaRPr>
          </a:p>
          <a:p>
            <a:pPr lvl="0">
              <a:spcBef>
                <a:spcPct val="20000"/>
              </a:spcBef>
              <a:buFont typeface="Arial" pitchFamily="34" charset="0"/>
              <a:buChar char="•"/>
            </a:pPr>
            <a:r>
              <a:rPr lang="en-US" sz="2000" noProof="0" dirty="0">
                <a:solidFill>
                  <a:srgbClr val="5C6F7C"/>
                </a:solidFill>
                <a:latin typeface="HelveticaNeueLT Pro 45 Lt" pitchFamily="34" charset="0"/>
              </a:rPr>
              <a:t>There is likely to be research looking into:</a:t>
            </a:r>
          </a:p>
          <a:p>
            <a:pPr lvl="1">
              <a:spcBef>
                <a:spcPct val="20000"/>
              </a:spcBef>
              <a:buFont typeface="Arial" pitchFamily="34" charset="0"/>
              <a:buChar char="•"/>
            </a:pPr>
            <a:r>
              <a:rPr lang="en-US" sz="2000" dirty="0">
                <a:solidFill>
                  <a:srgbClr val="5C6F7C"/>
                </a:solidFill>
                <a:latin typeface="HelveticaNeueLT Pro 45 Lt" pitchFamily="34" charset="0"/>
              </a:rPr>
              <a:t> </a:t>
            </a:r>
            <a:r>
              <a:rPr lang="en-US" dirty="0">
                <a:solidFill>
                  <a:srgbClr val="5C6F7C"/>
                </a:solidFill>
                <a:latin typeface="HelveticaNeueLT Pro 45 Lt" pitchFamily="34" charset="0"/>
              </a:rPr>
              <a:t>The genomics of drug efficacy, tolerability and safety</a:t>
            </a:r>
          </a:p>
          <a:p>
            <a:pPr lvl="1" defTabSz="631825">
              <a:spcBef>
                <a:spcPct val="20000"/>
              </a:spcBef>
              <a:buFont typeface="Arial" pitchFamily="34" charset="0"/>
              <a:buChar char="•"/>
            </a:pPr>
            <a:r>
              <a:rPr lang="en-US" noProof="0" dirty="0">
                <a:solidFill>
                  <a:srgbClr val="5C6F7C"/>
                </a:solidFill>
                <a:latin typeface="HelveticaNeueLT Pro 45 Lt" pitchFamily="34" charset="0"/>
              </a:rPr>
              <a:t> Treatment protocol comparisons seeking more effective / efficient </a:t>
            </a:r>
            <a:r>
              <a:rPr lang="en-US" noProof="0" dirty="0" smtClean="0">
                <a:solidFill>
                  <a:srgbClr val="5C6F7C"/>
                </a:solidFill>
                <a:latin typeface="HelveticaNeueLT Pro 45 Lt" pitchFamily="34" charset="0"/>
              </a:rPr>
              <a:t>approaches</a:t>
            </a:r>
            <a:endParaRPr lang="en-US" noProof="0" dirty="0">
              <a:solidFill>
                <a:srgbClr val="5C6F7C"/>
              </a:solidFill>
              <a:latin typeface="HelveticaNeueLT Pro 45 Lt" pitchFamily="34" charset="0"/>
            </a:endParaRPr>
          </a:p>
          <a:p>
            <a:pPr lvl="1" defTabSz="631825">
              <a:spcBef>
                <a:spcPct val="20000"/>
              </a:spcBef>
              <a:buFont typeface="Arial" pitchFamily="34" charset="0"/>
              <a:buChar char="•"/>
            </a:pPr>
            <a:r>
              <a:rPr lang="en-US" dirty="0">
                <a:solidFill>
                  <a:srgbClr val="5C6F7C"/>
                </a:solidFill>
                <a:latin typeface="HelveticaNeueLT Pro 45 Lt" pitchFamily="34" charset="0"/>
              </a:rPr>
              <a:t> Use of real-time monitoring to modify treatment practices, linked to better </a:t>
            </a:r>
            <a:r>
              <a:rPr lang="en-US" dirty="0" smtClean="0">
                <a:solidFill>
                  <a:srgbClr val="5C6F7C"/>
                </a:solidFill>
                <a:latin typeface="HelveticaNeueLT Pro 45 Lt" pitchFamily="34" charset="0"/>
              </a:rPr>
              <a:t>end-points</a:t>
            </a:r>
            <a:endParaRPr lang="en-US" dirty="0">
              <a:solidFill>
                <a:srgbClr val="5C6F7C"/>
              </a:solidFill>
              <a:latin typeface="HelveticaNeueLT Pro 45 Lt" pitchFamily="34" charset="0"/>
            </a:endParaRPr>
          </a:p>
          <a:p>
            <a:pPr lvl="1" defTabSz="631825">
              <a:spcBef>
                <a:spcPct val="20000"/>
              </a:spcBef>
              <a:buFont typeface="Arial" pitchFamily="34" charset="0"/>
              <a:buChar char="•"/>
            </a:pPr>
            <a:r>
              <a:rPr lang="en-US" noProof="0" dirty="0">
                <a:solidFill>
                  <a:srgbClr val="5C6F7C"/>
                </a:solidFill>
                <a:latin typeface="HelveticaNeueLT Pro 45 Lt" pitchFamily="34" charset="0"/>
              </a:rPr>
              <a:t> Modifying treatment protocols based on complex co-morbidities</a:t>
            </a:r>
          </a:p>
        </p:txBody>
      </p:sp>
    </p:spTree>
    <p:extLst>
      <p:ext uri="{BB962C8B-B14F-4D97-AF65-F5344CB8AC3E}">
        <p14:creationId xmlns:p14="http://schemas.microsoft.com/office/powerpoint/2010/main" val="398372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rPr>
              <a:t>Disclaimer</a:t>
            </a:r>
          </a:p>
        </p:txBody>
      </p:sp>
      <p:cxnSp>
        <p:nvCxnSpPr>
          <p:cNvPr id="10" name="Straight Connector 9"/>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8763000" y="4869656"/>
            <a:ext cx="381000" cy="273844"/>
          </a:xfrm>
        </p:spPr>
        <p:txBody>
          <a:bodyPr/>
          <a:lstStyle/>
          <a:p>
            <a:fld id="{424EA5AB-5B2F-4040-9CEC-22DFC4D6910C}" type="slidenum">
              <a:rPr lang="en-US" smtClean="0"/>
              <a:pPr/>
              <a:t>2</a:t>
            </a:fld>
            <a:endParaRPr lang="en-US" dirty="0"/>
          </a:p>
        </p:txBody>
      </p:sp>
      <p:sp>
        <p:nvSpPr>
          <p:cNvPr id="9" name="Rectangle 8"/>
          <p:cNvSpPr/>
          <p:nvPr/>
        </p:nvSpPr>
        <p:spPr>
          <a:xfrm>
            <a:off x="304800" y="800100"/>
            <a:ext cx="8153400" cy="1077218"/>
          </a:xfrm>
          <a:prstGeom prst="rect">
            <a:avLst/>
          </a:prstGeom>
        </p:spPr>
        <p:txBody>
          <a:bodyPr wrap="square">
            <a:spAutoFit/>
          </a:bodyPr>
          <a:lstStyle/>
          <a:p>
            <a:pPr lvl="0">
              <a:spcBef>
                <a:spcPct val="20000"/>
              </a:spcBef>
            </a:pPr>
            <a:r>
              <a:rPr lang="en-US" sz="1600" dirty="0">
                <a:solidFill>
                  <a:srgbClr val="5C6F7C"/>
                </a:solidFill>
                <a:latin typeface="HelveticaNeueLT Pro 45 Lt" pitchFamily="34" charset="0"/>
              </a:rPr>
              <a:t>Anna McCollister-Slipp, Co-Founder of Galileo Analytics, is directly involved as Co-Principle Investigator for one of the PMI projects funded in the summer of 2016. This presentation and all associated remarks have been prepared without input from Anna or anyone else associated with a specific PMI project as this would breach the terms of the grant approval.</a:t>
            </a:r>
            <a:endParaRPr lang="en-US" sz="1600" noProof="0" dirty="0">
              <a:solidFill>
                <a:srgbClr val="9CABB6"/>
              </a:solidFill>
              <a:latin typeface="HelveticaNeueLT Pro 45 Lt"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C:\Users\Kam\Documents\Projects\Freelance\PMRG\2016 CONNECT\quote.png"/>
          <p:cNvPicPr>
            <a:picLocks noChangeAspect="1" noChangeArrowheads="1"/>
          </p:cNvPicPr>
          <p:nvPr/>
        </p:nvPicPr>
        <p:blipFill>
          <a:blip r:embed="rId3" cstate="print"/>
          <a:srcRect/>
          <a:stretch>
            <a:fillRect/>
          </a:stretch>
        </p:blipFill>
        <p:spPr bwMode="auto">
          <a:xfrm>
            <a:off x="762000" y="895350"/>
            <a:ext cx="1219200" cy="1329058"/>
          </a:xfrm>
          <a:prstGeom prst="rect">
            <a:avLst/>
          </a:prstGeom>
          <a:noFill/>
        </p:spPr>
      </p:pic>
      <p:sp>
        <p:nvSpPr>
          <p:cNvPr id="7" name="Subtitle 2"/>
          <p:cNvSpPr txBox="1">
            <a:spLocks/>
          </p:cNvSpPr>
          <p:nvPr/>
        </p:nvSpPr>
        <p:spPr>
          <a:xfrm>
            <a:off x="1086118" y="1352550"/>
            <a:ext cx="5867400" cy="3124200"/>
          </a:xfrm>
          <a:prstGeom prst="rect">
            <a:avLst/>
          </a:prstGeom>
        </p:spPr>
        <p:txBody>
          <a:bodyPr vert="horz" lIns="91440" tIns="45720" rIns="91440" bIns="45720" rtlCol="0">
            <a:normAutofit/>
          </a:bodyPr>
          <a:lstStyle/>
          <a:p>
            <a:pPr marL="91440">
              <a:lnSpc>
                <a:spcPct val="130000"/>
              </a:lnSpc>
              <a:spcBef>
                <a:spcPct val="20000"/>
              </a:spcBef>
            </a:pPr>
            <a:r>
              <a:rPr lang="en-US" sz="2400" i="1" dirty="0" smtClean="0">
                <a:solidFill>
                  <a:srgbClr val="9CABB6"/>
                </a:solidFill>
                <a:latin typeface="arial"/>
              </a:rPr>
              <a:t>With research institutions and academic bodies completing research into all aspects of drug use, it is possible that pharma / bio will be cut out of drug choice decisions!</a:t>
            </a:r>
            <a:endParaRPr lang="en-US" i="1" dirty="0">
              <a:solidFill>
                <a:srgbClr val="9CABB6"/>
              </a:solidFill>
              <a:latin typeface="HelveticaNeueLT Pro 45 Lt" pitchFamily="34" charset="0"/>
            </a:endParaRPr>
          </a:p>
          <a:p>
            <a:pPr>
              <a:spcBef>
                <a:spcPct val="20000"/>
              </a:spcBef>
            </a:pPr>
            <a:r>
              <a:rPr lang="en-US" sz="1300" b="1" dirty="0">
                <a:solidFill>
                  <a:srgbClr val="9CABB6"/>
                </a:solidFill>
                <a:latin typeface="HelveticaNeueLT Std Med" pitchFamily="34" charset="0"/>
              </a:rPr>
              <a:t> </a:t>
            </a:r>
          </a:p>
        </p:txBody>
      </p:sp>
      <p:sp>
        <p:nvSpPr>
          <p:cNvPr id="10" name="Slide Number Placeholder 9"/>
          <p:cNvSpPr>
            <a:spLocks noGrp="1"/>
          </p:cNvSpPr>
          <p:nvPr>
            <p:ph type="sldNum" sz="quarter" idx="12"/>
          </p:nvPr>
        </p:nvSpPr>
        <p:spPr>
          <a:xfrm>
            <a:off x="8763000" y="4869656"/>
            <a:ext cx="381000" cy="273844"/>
          </a:xfrm>
        </p:spPr>
        <p:txBody>
          <a:bodyPr/>
          <a:lstStyle/>
          <a:p>
            <a:fld id="{424EA5AB-5B2F-4040-9CEC-22DFC4D6910C}" type="slidenum">
              <a:rPr lang="en-US" smtClean="0"/>
              <a:pPr/>
              <a:t>20</a:t>
            </a:fld>
            <a:endParaRPr lang="en-US" dirty="0"/>
          </a:p>
        </p:txBody>
      </p:sp>
      <p:cxnSp>
        <p:nvCxnSpPr>
          <p:cNvPr id="8" name="Straight Connector 7"/>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rgbClr val="00AFEF"/>
                </a:solidFill>
                <a:effectLst/>
                <a:uLnTx/>
                <a:uFillTx/>
                <a:latin typeface="HelveticaNeueLT Std Med" pitchFamily="34" charset="0"/>
                <a:ea typeface="+mj-ea"/>
                <a:cs typeface="+mj-cs"/>
              </a:rPr>
              <a:t>The Implications for Pharma / Bio</a:t>
            </a:r>
            <a:endPar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endParaRPr>
          </a:p>
        </p:txBody>
      </p:sp>
    </p:spTree>
    <p:extLst>
      <p:ext uri="{BB962C8B-B14F-4D97-AF65-F5344CB8AC3E}">
        <p14:creationId xmlns:p14="http://schemas.microsoft.com/office/powerpoint/2010/main" val="27967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C:\Users\Kam\Documents\Projects\Freelance\PMRG\2016 CONNECT\quote.png"/>
          <p:cNvPicPr>
            <a:picLocks noChangeAspect="1" noChangeArrowheads="1"/>
          </p:cNvPicPr>
          <p:nvPr/>
        </p:nvPicPr>
        <p:blipFill>
          <a:blip r:embed="rId3" cstate="print"/>
          <a:srcRect/>
          <a:stretch>
            <a:fillRect/>
          </a:stretch>
        </p:blipFill>
        <p:spPr bwMode="auto">
          <a:xfrm>
            <a:off x="762000" y="895350"/>
            <a:ext cx="1219200" cy="1329058"/>
          </a:xfrm>
          <a:prstGeom prst="rect">
            <a:avLst/>
          </a:prstGeom>
          <a:noFill/>
        </p:spPr>
      </p:pic>
      <p:sp>
        <p:nvSpPr>
          <p:cNvPr id="7" name="Subtitle 2"/>
          <p:cNvSpPr txBox="1">
            <a:spLocks/>
          </p:cNvSpPr>
          <p:nvPr/>
        </p:nvSpPr>
        <p:spPr>
          <a:xfrm>
            <a:off x="1086118" y="1352550"/>
            <a:ext cx="5867400" cy="3124200"/>
          </a:xfrm>
          <a:prstGeom prst="rect">
            <a:avLst/>
          </a:prstGeom>
        </p:spPr>
        <p:txBody>
          <a:bodyPr vert="horz" lIns="91440" tIns="45720" rIns="91440" bIns="45720" rtlCol="0">
            <a:normAutofit/>
          </a:bodyPr>
          <a:lstStyle/>
          <a:p>
            <a:pPr marL="91440">
              <a:lnSpc>
                <a:spcPct val="130000"/>
              </a:lnSpc>
              <a:spcBef>
                <a:spcPct val="20000"/>
              </a:spcBef>
            </a:pPr>
            <a:r>
              <a:rPr lang="en-US" sz="2400" i="1" dirty="0" smtClean="0">
                <a:solidFill>
                  <a:srgbClr val="9CABB6"/>
                </a:solidFill>
                <a:latin typeface="arial"/>
              </a:rPr>
              <a:t>With new data types available, new decisions being made, new managerial issues to be dealt with and new market environment to map </a:t>
            </a:r>
            <a:r>
              <a:rPr lang="mr-IN" sz="2400" i="1" dirty="0" smtClean="0">
                <a:solidFill>
                  <a:srgbClr val="9CABB6"/>
                </a:solidFill>
                <a:latin typeface="arial"/>
              </a:rPr>
              <a:t>–</a:t>
            </a:r>
            <a:r>
              <a:rPr lang="en-US" sz="2400" i="1" dirty="0" smtClean="0">
                <a:solidFill>
                  <a:srgbClr val="9CABB6"/>
                </a:solidFill>
                <a:latin typeface="arial"/>
              </a:rPr>
              <a:t> the opportunities could not be any more exciting!</a:t>
            </a:r>
            <a:endParaRPr lang="en-US" i="1" dirty="0">
              <a:solidFill>
                <a:srgbClr val="9CABB6"/>
              </a:solidFill>
              <a:latin typeface="HelveticaNeueLT Pro 45 Lt" pitchFamily="34" charset="0"/>
            </a:endParaRPr>
          </a:p>
          <a:p>
            <a:pPr>
              <a:spcBef>
                <a:spcPct val="20000"/>
              </a:spcBef>
            </a:pPr>
            <a:r>
              <a:rPr lang="en-US" sz="1300" b="1" dirty="0">
                <a:solidFill>
                  <a:srgbClr val="9CABB6"/>
                </a:solidFill>
                <a:latin typeface="HelveticaNeueLT Std Med" pitchFamily="34" charset="0"/>
              </a:rPr>
              <a:t> </a:t>
            </a:r>
          </a:p>
        </p:txBody>
      </p:sp>
      <p:sp>
        <p:nvSpPr>
          <p:cNvPr id="10" name="Slide Number Placeholder 9"/>
          <p:cNvSpPr>
            <a:spLocks noGrp="1"/>
          </p:cNvSpPr>
          <p:nvPr>
            <p:ph type="sldNum" sz="quarter" idx="12"/>
          </p:nvPr>
        </p:nvSpPr>
        <p:spPr>
          <a:xfrm>
            <a:off x="8763000" y="4869656"/>
            <a:ext cx="381000" cy="273844"/>
          </a:xfrm>
        </p:spPr>
        <p:txBody>
          <a:bodyPr/>
          <a:lstStyle/>
          <a:p>
            <a:fld id="{424EA5AB-5B2F-4040-9CEC-22DFC4D6910C}" type="slidenum">
              <a:rPr lang="en-US" smtClean="0"/>
              <a:pPr/>
              <a:t>21</a:t>
            </a:fld>
            <a:endParaRPr lang="en-US" dirty="0"/>
          </a:p>
        </p:txBody>
      </p:sp>
      <p:cxnSp>
        <p:nvCxnSpPr>
          <p:cNvPr id="8" name="Straight Connector 7"/>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rgbClr val="00AFEF"/>
                </a:solidFill>
                <a:effectLst/>
                <a:uLnTx/>
                <a:uFillTx/>
                <a:latin typeface="HelveticaNeueLT Std Med" pitchFamily="34" charset="0"/>
                <a:ea typeface="+mj-ea"/>
                <a:cs typeface="+mj-cs"/>
              </a:rPr>
              <a:t>The Implications for Market</a:t>
            </a:r>
            <a:r>
              <a:rPr kumimoji="0" lang="en-US" sz="2400" i="0" u="none" strike="noStrike" kern="1200" cap="none" spc="0" normalizeH="0" noProof="0" dirty="0" smtClean="0">
                <a:ln>
                  <a:noFill/>
                </a:ln>
                <a:solidFill>
                  <a:srgbClr val="00AFEF"/>
                </a:solidFill>
                <a:effectLst/>
                <a:uLnTx/>
                <a:uFillTx/>
                <a:latin typeface="HelveticaNeueLT Std Med" pitchFamily="34" charset="0"/>
                <a:ea typeface="+mj-ea"/>
                <a:cs typeface="+mj-cs"/>
              </a:rPr>
              <a:t> Research and Business Intelligence</a:t>
            </a:r>
            <a:endPar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endParaRPr>
          </a:p>
        </p:txBody>
      </p:sp>
    </p:spTree>
    <p:extLst>
      <p:ext uri="{BB962C8B-B14F-4D97-AF65-F5344CB8AC3E}">
        <p14:creationId xmlns:p14="http://schemas.microsoft.com/office/powerpoint/2010/main" val="1457999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63000" y="4857750"/>
            <a:ext cx="381000" cy="285750"/>
          </a:xfrm>
        </p:spPr>
        <p:txBody>
          <a:bodyPr/>
          <a:lstStyle/>
          <a:p>
            <a:fld id="{424EA5AB-5B2F-4040-9CEC-22DFC4D6910C}" type="slidenum">
              <a:rPr lang="en-US" smtClean="0"/>
              <a:pPr/>
              <a:t>22</a:t>
            </a:fld>
            <a:endParaRPr lang="en-US" dirty="0"/>
          </a:p>
        </p:txBody>
      </p:sp>
      <p:sp>
        <p:nvSpPr>
          <p:cNvPr id="2" name="Title 1"/>
          <p:cNvSpPr>
            <a:spLocks noGrp="1"/>
          </p:cNvSpPr>
          <p:nvPr>
            <p:ph type="ctrTitle" idx="4294967295"/>
          </p:nvPr>
        </p:nvSpPr>
        <p:spPr>
          <a:xfrm>
            <a:off x="1143000" y="2495550"/>
            <a:ext cx="7330966" cy="609600"/>
          </a:xfrm>
          <a:prstGeom prst="rect">
            <a:avLst/>
          </a:prstGeom>
        </p:spPr>
        <p:txBody>
          <a:bodyPr>
            <a:normAutofit/>
          </a:bodyPr>
          <a:lstStyle/>
          <a:p>
            <a:pPr algn="l"/>
            <a:r>
              <a:rPr lang="en-US" sz="3200" dirty="0">
                <a:solidFill>
                  <a:srgbClr val="00AFEF"/>
                </a:solidFill>
                <a:latin typeface="HelveticaNeueLT Std Med" pitchFamily="34" charset="0"/>
              </a:rPr>
              <a:t>Precision Medicine Initiative</a:t>
            </a:r>
          </a:p>
        </p:txBody>
      </p:sp>
      <p:sp>
        <p:nvSpPr>
          <p:cNvPr id="3" name="Subtitle 2"/>
          <p:cNvSpPr>
            <a:spLocks noGrp="1"/>
          </p:cNvSpPr>
          <p:nvPr>
            <p:ph type="subTitle" idx="4294967295"/>
          </p:nvPr>
        </p:nvSpPr>
        <p:spPr>
          <a:xfrm>
            <a:off x="1219200" y="3257550"/>
            <a:ext cx="6858000" cy="400050"/>
          </a:xfrm>
          <a:prstGeom prst="rect">
            <a:avLst/>
          </a:prstGeom>
        </p:spPr>
        <p:txBody>
          <a:bodyPr>
            <a:normAutofit fontScale="92500" lnSpcReduction="10000"/>
          </a:bodyPr>
          <a:lstStyle/>
          <a:p>
            <a:pPr algn="l">
              <a:buNone/>
            </a:pPr>
            <a:r>
              <a:rPr lang="en-US" sz="2400" dirty="0">
                <a:solidFill>
                  <a:srgbClr val="5C6F7C"/>
                </a:solidFill>
                <a:latin typeface="HelveticaNeueLT Std Med" pitchFamily="34" charset="0"/>
              </a:rPr>
              <a:t>What does it really mean for us?</a:t>
            </a:r>
            <a:endParaRPr lang="en-US" sz="2400" dirty="0">
              <a:solidFill>
                <a:srgbClr val="5C6F7C"/>
              </a:solidFill>
            </a:endParaRPr>
          </a:p>
        </p:txBody>
      </p:sp>
      <p:sp>
        <p:nvSpPr>
          <p:cNvPr id="4" name="Subtitle 2"/>
          <p:cNvSpPr txBox="1">
            <a:spLocks/>
          </p:cNvSpPr>
          <p:nvPr/>
        </p:nvSpPr>
        <p:spPr>
          <a:xfrm>
            <a:off x="1219200" y="4324350"/>
            <a:ext cx="6779172" cy="685800"/>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a:solidFill>
                  <a:srgbClr val="5C6F7C"/>
                </a:solidFill>
                <a:latin typeface="HelveticaNeueLT Std Med" pitchFamily="34" charset="0"/>
              </a:rPr>
              <a:t>Simon Fitall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400" noProof="0" dirty="0">
                <a:solidFill>
                  <a:srgbClr val="5C6F7C"/>
                </a:solidFill>
                <a:latin typeface="HelveticaNeueLT Std Med" pitchFamily="34" charset="0"/>
              </a:rPr>
              <a:t>Galileo </a:t>
            </a:r>
            <a:r>
              <a:rPr lang="en-US" sz="1400" noProof="0" dirty="0" smtClean="0">
                <a:solidFill>
                  <a:srgbClr val="5C6F7C"/>
                </a:solidFill>
                <a:latin typeface="HelveticaNeueLT Std Med" pitchFamily="34" charset="0"/>
              </a:rPr>
              <a:t>Analytics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dirty="0" smtClean="0">
                <a:ln>
                  <a:noFill/>
                </a:ln>
                <a:solidFill>
                  <a:srgbClr val="5C6F7C"/>
                </a:solidFill>
                <a:effectLst/>
                <a:uLnTx/>
                <a:uFillTx/>
                <a:latin typeface="HelveticaNeueLT Std Med" pitchFamily="34" charset="0"/>
                <a:ea typeface="+mn-ea"/>
                <a:cs typeface="+mn-cs"/>
                <a:hlinkClick r:id="rId4"/>
              </a:rPr>
              <a:t>Simon.fitall@galileoanalytics.com</a:t>
            </a:r>
            <a:r>
              <a:rPr kumimoji="0" lang="en-US" sz="1400" b="0" i="0" u="none" strike="noStrike" kern="1200" cap="none" spc="0" normalizeH="0" smtClean="0">
                <a:ln>
                  <a:noFill/>
                </a:ln>
                <a:solidFill>
                  <a:srgbClr val="5C6F7C"/>
                </a:solidFill>
                <a:effectLst/>
                <a:uLnTx/>
                <a:uFillTx/>
                <a:latin typeface="HelveticaNeueLT Std Med" pitchFamily="34" charset="0"/>
                <a:ea typeface="+mn-ea"/>
                <a:cs typeface="+mn-cs"/>
              </a:rPr>
              <a:t> </a:t>
            </a:r>
            <a:endParaRPr kumimoji="0" lang="en-US" sz="1400" b="0" i="0" u="none" strike="noStrike" kern="1200" cap="none" spc="0" normalizeH="0" baseline="0" noProof="0" dirty="0">
              <a:ln>
                <a:noFill/>
              </a:ln>
              <a:solidFill>
                <a:srgbClr val="5C6F7C"/>
              </a:solidFill>
              <a:effectLst/>
              <a:uLnTx/>
              <a:uFillTx/>
              <a:latin typeface="+mn-lt"/>
              <a:ea typeface="+mn-ea"/>
              <a:cs typeface="+mn-cs"/>
            </a:endParaRPr>
          </a:p>
        </p:txBody>
      </p:sp>
      <p:sp>
        <p:nvSpPr>
          <p:cNvPr id="6" name="Subtitle 2"/>
          <p:cNvSpPr txBox="1">
            <a:spLocks/>
          </p:cNvSpPr>
          <p:nvPr/>
        </p:nvSpPr>
        <p:spPr>
          <a:xfrm>
            <a:off x="1239078" y="3775213"/>
            <a:ext cx="6858000" cy="40005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solidFill>
                  <a:srgbClr val="5C6F7C"/>
                </a:solidFill>
                <a:latin typeface="HelveticaNeueLT Std Med" pitchFamily="34" charset="0"/>
              </a:rPr>
              <a:t>Thank You </a:t>
            </a:r>
            <a:r>
              <a:rPr lang="mr-IN" sz="2400" dirty="0" smtClean="0">
                <a:solidFill>
                  <a:srgbClr val="5C6F7C"/>
                </a:solidFill>
                <a:latin typeface="HelveticaNeueLT Std Med" pitchFamily="34" charset="0"/>
              </a:rPr>
              <a:t>–</a:t>
            </a:r>
            <a:r>
              <a:rPr lang="en-US" sz="2400" dirty="0" smtClean="0">
                <a:solidFill>
                  <a:srgbClr val="5C6F7C"/>
                </a:solidFill>
                <a:latin typeface="HelveticaNeueLT Std Med" pitchFamily="34" charset="0"/>
              </a:rPr>
              <a:t> Q&amp;A</a:t>
            </a:r>
            <a:endParaRPr lang="en-US" sz="2400" dirty="0">
              <a:solidFill>
                <a:srgbClr val="5C6F7C"/>
              </a:solidFill>
            </a:endParaRPr>
          </a:p>
        </p:txBody>
      </p:sp>
    </p:spTree>
    <p:extLst>
      <p:ext uri="{BB962C8B-B14F-4D97-AF65-F5344CB8AC3E}">
        <p14:creationId xmlns:p14="http://schemas.microsoft.com/office/powerpoint/2010/main" val="73868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rgbClr val="00AFEF"/>
                </a:solidFill>
                <a:effectLst/>
                <a:uLnTx/>
                <a:uFillTx/>
                <a:latin typeface="HelveticaNeueLT Std Med" pitchFamily="34" charset="0"/>
                <a:ea typeface="+mj-ea"/>
                <a:cs typeface="+mj-cs"/>
              </a:rPr>
              <a:t>What is the Precision Medicine Initiative?</a:t>
            </a:r>
            <a:endPar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endParaRPr>
          </a:p>
        </p:txBody>
      </p:sp>
      <p:cxnSp>
        <p:nvCxnSpPr>
          <p:cNvPr id="10" name="Straight Connector 9"/>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8763000" y="4869656"/>
            <a:ext cx="381000" cy="273844"/>
          </a:xfrm>
        </p:spPr>
        <p:txBody>
          <a:bodyPr/>
          <a:lstStyle/>
          <a:p>
            <a:fld id="{424EA5AB-5B2F-4040-9CEC-22DFC4D6910C}" type="slidenum">
              <a:rPr lang="en-US" smtClean="0"/>
              <a:pPr/>
              <a:t>3</a:t>
            </a:fld>
            <a:endParaRPr lang="en-US" dirty="0"/>
          </a:p>
        </p:txBody>
      </p:sp>
      <p:sp>
        <p:nvSpPr>
          <p:cNvPr id="8" name="Rectangle 7"/>
          <p:cNvSpPr/>
          <p:nvPr/>
        </p:nvSpPr>
        <p:spPr>
          <a:xfrm>
            <a:off x="574720" y="685800"/>
            <a:ext cx="7613560" cy="3982629"/>
          </a:xfrm>
          <a:prstGeom prst="rect">
            <a:avLst/>
          </a:prstGeom>
        </p:spPr>
        <p:txBody>
          <a:bodyPr wrap="square">
            <a:spAutoFit/>
          </a:bodyPr>
          <a:lstStyle/>
          <a:p>
            <a:pPr marL="342900" lvl="0" indent="-342900">
              <a:spcBef>
                <a:spcPct val="20000"/>
              </a:spcBef>
              <a:buFont typeface="Arial" charset="0"/>
              <a:buChar char="•"/>
            </a:pPr>
            <a:r>
              <a:rPr lang="en-US" sz="2000" noProof="0" dirty="0" smtClean="0">
                <a:solidFill>
                  <a:srgbClr val="5C6F7C"/>
                </a:solidFill>
                <a:latin typeface="HelveticaNeueLT Pro 45 Lt" pitchFamily="34" charset="0"/>
              </a:rPr>
              <a:t>PMI is NOT</a:t>
            </a:r>
          </a:p>
          <a:p>
            <a:pPr marL="800100" lvl="1" indent="-342900">
              <a:spcBef>
                <a:spcPct val="20000"/>
              </a:spcBef>
              <a:buFont typeface="Arial" charset="0"/>
              <a:buChar char="•"/>
            </a:pPr>
            <a:r>
              <a:rPr lang="en-US" sz="2000" dirty="0" smtClean="0">
                <a:solidFill>
                  <a:srgbClr val="5C6F7C"/>
                </a:solidFill>
                <a:latin typeface="HelveticaNeueLT Pro 45 Lt" pitchFamily="34" charset="0"/>
              </a:rPr>
              <a:t>A single grant program launched by President Obama in 2015 and funded by NIH</a:t>
            </a:r>
            <a:r>
              <a:rPr lang="en-US" sz="2000" noProof="0" dirty="0" smtClean="0">
                <a:solidFill>
                  <a:srgbClr val="5C6F7C"/>
                </a:solidFill>
                <a:latin typeface="HelveticaNeueLT Pro 45 Lt" pitchFamily="34" charset="0"/>
              </a:rPr>
              <a:t> </a:t>
            </a:r>
          </a:p>
          <a:p>
            <a:pPr marL="342900" lvl="0" indent="-342900">
              <a:spcBef>
                <a:spcPct val="20000"/>
              </a:spcBef>
              <a:buFont typeface="Arial" charset="0"/>
              <a:buChar char="•"/>
            </a:pPr>
            <a:r>
              <a:rPr lang="en-US" sz="1600" dirty="0" smtClean="0">
                <a:solidFill>
                  <a:srgbClr val="5C6F7C"/>
                </a:solidFill>
                <a:latin typeface="HelveticaNeueLT Pro 45 Lt" pitchFamily="34" charset="0"/>
              </a:rPr>
              <a:t>PMI </a:t>
            </a:r>
            <a:r>
              <a:rPr lang="en-US" sz="1600" dirty="0">
                <a:solidFill>
                  <a:srgbClr val="5C6F7C"/>
                </a:solidFill>
                <a:latin typeface="HelveticaNeueLT Pro 45 Lt" pitchFamily="34" charset="0"/>
              </a:rPr>
              <a:t>is</a:t>
            </a:r>
            <a:r>
              <a:rPr lang="mr-IN" sz="1600" dirty="0">
                <a:solidFill>
                  <a:srgbClr val="5C6F7C"/>
                </a:solidFill>
                <a:latin typeface="HelveticaNeueLT Pro 45 Lt" pitchFamily="34" charset="0"/>
              </a:rPr>
              <a:t>…</a:t>
            </a:r>
            <a:r>
              <a:rPr lang="en-US" sz="1600" dirty="0">
                <a:solidFill>
                  <a:srgbClr val="5C6F7C"/>
                </a:solidFill>
                <a:latin typeface="HelveticaNeueLT Pro 45 Lt" pitchFamily="34" charset="0"/>
              </a:rPr>
              <a:t>..</a:t>
            </a:r>
          </a:p>
          <a:p>
            <a:pPr marL="800100" lvl="1" indent="-342900">
              <a:spcBef>
                <a:spcPct val="20000"/>
              </a:spcBef>
              <a:buFont typeface="Arial" charset="0"/>
              <a:buChar char="•"/>
            </a:pPr>
            <a:r>
              <a:rPr lang="en-US" sz="1600" dirty="0" smtClean="0">
                <a:solidFill>
                  <a:srgbClr val="5C6F7C"/>
                </a:solidFill>
                <a:latin typeface="HelveticaNeueLT Pro 45 Lt" pitchFamily="34" charset="0"/>
              </a:rPr>
              <a:t>A large grant program launched by President Obama in 2015 and funded by NIH</a:t>
            </a:r>
            <a:endParaRPr lang="en-US" sz="1600" dirty="0">
              <a:solidFill>
                <a:srgbClr val="5C6F7C"/>
              </a:solidFill>
              <a:latin typeface="HelveticaNeueLT Pro 45 Lt" pitchFamily="34" charset="0"/>
            </a:endParaRPr>
          </a:p>
          <a:p>
            <a:pPr marL="800100" lvl="1" indent="-342900">
              <a:spcBef>
                <a:spcPct val="20000"/>
              </a:spcBef>
              <a:buFont typeface="Arial" charset="0"/>
              <a:buChar char="•"/>
            </a:pPr>
            <a:r>
              <a:rPr lang="en-US" sz="1600" dirty="0" smtClean="0">
                <a:solidFill>
                  <a:srgbClr val="5C6F7C"/>
                </a:solidFill>
                <a:latin typeface="HelveticaNeueLT Pro 45 Lt" pitchFamily="34" charset="0"/>
              </a:rPr>
              <a:t>Plus - A series of significant research initiatives run by most major research centers</a:t>
            </a:r>
            <a:endParaRPr lang="en-US" sz="1600" dirty="0">
              <a:solidFill>
                <a:srgbClr val="5C6F7C"/>
              </a:solidFill>
              <a:latin typeface="HelveticaNeueLT Pro 45 Lt" pitchFamily="34" charset="0"/>
            </a:endParaRPr>
          </a:p>
          <a:p>
            <a:pPr marL="800100" lvl="1" indent="-342900">
              <a:spcBef>
                <a:spcPct val="20000"/>
              </a:spcBef>
              <a:buFont typeface="Arial" charset="0"/>
              <a:buChar char="•"/>
            </a:pPr>
            <a:r>
              <a:rPr lang="en-US" sz="1600" dirty="0" smtClean="0">
                <a:solidFill>
                  <a:srgbClr val="5C6F7C"/>
                </a:solidFill>
                <a:latin typeface="HelveticaNeueLT Pro 45 Lt" pitchFamily="34" charset="0"/>
              </a:rPr>
              <a:t>Plus - Another series of research initiatives run by most major delivery networks</a:t>
            </a:r>
            <a:endParaRPr lang="en-US" sz="1600" dirty="0">
              <a:solidFill>
                <a:srgbClr val="5C6F7C"/>
              </a:solidFill>
              <a:latin typeface="HelveticaNeueLT Pro 45 Lt" pitchFamily="34" charset="0"/>
            </a:endParaRPr>
          </a:p>
          <a:p>
            <a:pPr marL="342900" indent="-342900">
              <a:spcBef>
                <a:spcPct val="20000"/>
              </a:spcBef>
              <a:buFont typeface="Arial" charset="0"/>
              <a:buChar char="•"/>
            </a:pPr>
            <a:r>
              <a:rPr lang="en-US" sz="1600" dirty="0" smtClean="0">
                <a:solidFill>
                  <a:srgbClr val="5C6F7C"/>
                </a:solidFill>
                <a:latin typeface="HelveticaNeueLT Pro 45 Lt" pitchFamily="34" charset="0"/>
              </a:rPr>
              <a:t>The PMI is as much a philosophy as it is an individual program of research</a:t>
            </a:r>
          </a:p>
          <a:p>
            <a:pPr marL="342900" indent="-342900">
              <a:spcBef>
                <a:spcPct val="20000"/>
              </a:spcBef>
              <a:buFont typeface="Arial" charset="0"/>
              <a:buChar char="•"/>
            </a:pPr>
            <a:r>
              <a:rPr lang="en-US" sz="1600" dirty="0" smtClean="0">
                <a:solidFill>
                  <a:srgbClr val="5C6F7C"/>
                </a:solidFill>
                <a:latin typeface="HelveticaNeueLT Pro 45 Lt" pitchFamily="34" charset="0"/>
              </a:rPr>
              <a:t>Grant </a:t>
            </a:r>
            <a:r>
              <a:rPr lang="en-US" sz="1600" dirty="0">
                <a:solidFill>
                  <a:srgbClr val="5C6F7C"/>
                </a:solidFill>
                <a:latin typeface="HelveticaNeueLT Pro 45 Lt" pitchFamily="34" charset="0"/>
              </a:rPr>
              <a:t>funding </a:t>
            </a:r>
            <a:r>
              <a:rPr lang="en-US" sz="1600" dirty="0" smtClean="0">
                <a:solidFill>
                  <a:srgbClr val="5C6F7C"/>
                </a:solidFill>
                <a:latin typeface="HelveticaNeueLT Pro 45 Lt" pitchFamily="34" charset="0"/>
              </a:rPr>
              <a:t>so far for</a:t>
            </a:r>
            <a:r>
              <a:rPr lang="en-US" sz="1600" dirty="0">
                <a:solidFill>
                  <a:srgbClr val="5C6F7C"/>
                </a:solidFill>
                <a:latin typeface="HelveticaNeueLT Pro 45 Lt" pitchFamily="34" charset="0"/>
              </a:rPr>
              <a:t>:</a:t>
            </a:r>
          </a:p>
          <a:p>
            <a:pPr marL="800100" lvl="1" indent="-342900">
              <a:spcBef>
                <a:spcPct val="20000"/>
              </a:spcBef>
              <a:buFont typeface="Arial" charset="0"/>
              <a:buChar char="•"/>
            </a:pPr>
            <a:r>
              <a:rPr lang="en-US" sz="1600" dirty="0" smtClean="0">
                <a:solidFill>
                  <a:srgbClr val="5C6F7C"/>
                </a:solidFill>
                <a:latin typeface="HelveticaNeueLT Pro 45 Lt" pitchFamily="34" charset="0"/>
              </a:rPr>
              <a:t>Recruitment of participants, collection of their data</a:t>
            </a:r>
          </a:p>
          <a:p>
            <a:pPr marL="800100" lvl="1" indent="-342900">
              <a:spcBef>
                <a:spcPct val="20000"/>
              </a:spcBef>
              <a:buFont typeface="Arial" charset="0"/>
              <a:buChar char="•"/>
            </a:pPr>
            <a:r>
              <a:rPr lang="en-US" sz="1600" dirty="0" smtClean="0">
                <a:solidFill>
                  <a:srgbClr val="5C6F7C"/>
                </a:solidFill>
                <a:latin typeface="HelveticaNeueLT Pro 45 Lt" pitchFamily="34" charset="0"/>
              </a:rPr>
              <a:t>Establishing methods and protocols for data capture and storage</a:t>
            </a:r>
            <a:endParaRPr lang="en-US" sz="1600" dirty="0">
              <a:solidFill>
                <a:srgbClr val="5C6F7C"/>
              </a:solidFill>
              <a:latin typeface="HelveticaNeueLT Pro 45 Lt" pitchFamily="34" charset="0"/>
            </a:endParaRPr>
          </a:p>
          <a:p>
            <a:pPr marL="342900" indent="-342900">
              <a:spcBef>
                <a:spcPct val="20000"/>
              </a:spcBef>
              <a:buFont typeface="Arial" charset="0"/>
              <a:buChar char="•"/>
            </a:pPr>
            <a:r>
              <a:rPr lang="en-US" sz="1600" dirty="0">
                <a:solidFill>
                  <a:srgbClr val="5C6F7C"/>
                </a:solidFill>
                <a:latin typeface="HelveticaNeueLT Pro 45 Lt" pitchFamily="34" charset="0"/>
              </a:rPr>
              <a:t>So what does this mean for us in the pharma / biotech industry?</a:t>
            </a:r>
          </a:p>
        </p:txBody>
      </p:sp>
    </p:spTree>
    <p:extLst>
      <p:ext uri="{BB962C8B-B14F-4D97-AF65-F5344CB8AC3E}">
        <p14:creationId xmlns:p14="http://schemas.microsoft.com/office/powerpoint/2010/main" val="78367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C:\Users\Kam\Documents\Projects\Freelance\PMRG\2016 CONNECT\quote.png"/>
          <p:cNvPicPr>
            <a:picLocks noChangeAspect="1" noChangeArrowheads="1"/>
          </p:cNvPicPr>
          <p:nvPr/>
        </p:nvPicPr>
        <p:blipFill>
          <a:blip r:embed="rId3" cstate="print"/>
          <a:srcRect/>
          <a:stretch>
            <a:fillRect/>
          </a:stretch>
        </p:blipFill>
        <p:spPr bwMode="auto">
          <a:xfrm>
            <a:off x="762000" y="895350"/>
            <a:ext cx="1219200" cy="1329058"/>
          </a:xfrm>
          <a:prstGeom prst="rect">
            <a:avLst/>
          </a:prstGeom>
          <a:noFill/>
        </p:spPr>
      </p:pic>
      <p:sp>
        <p:nvSpPr>
          <p:cNvPr id="7" name="Subtitle 2"/>
          <p:cNvSpPr txBox="1">
            <a:spLocks/>
          </p:cNvSpPr>
          <p:nvPr/>
        </p:nvSpPr>
        <p:spPr>
          <a:xfrm>
            <a:off x="838200" y="971550"/>
            <a:ext cx="7543800" cy="3505200"/>
          </a:xfrm>
          <a:prstGeom prst="rect">
            <a:avLst/>
          </a:prstGeom>
        </p:spPr>
        <p:txBody>
          <a:bodyPr vert="horz" lIns="91440" tIns="45720" rIns="91440" bIns="45720" rtlCol="0">
            <a:normAutofit fontScale="92500" lnSpcReduction="10000"/>
          </a:bodyPr>
          <a:lstStyle/>
          <a:p>
            <a:pPr marL="91440" algn="ctr">
              <a:lnSpc>
                <a:spcPct val="130000"/>
              </a:lnSpc>
              <a:spcBef>
                <a:spcPct val="20000"/>
              </a:spcBef>
            </a:pPr>
            <a:r>
              <a:rPr lang="en-US" sz="2400" i="1" dirty="0">
                <a:solidFill>
                  <a:srgbClr val="FFFFFF"/>
                </a:solidFill>
                <a:latin typeface="HCo Hoefler Text"/>
              </a:rPr>
              <a:t>“Doctors have always recognized that every patient is unique, and doctors have always tried to tailor their treatments as best they can to individuals. You can match a blood transfusion to a blood type — that was an important discovery. What if matching a cancer cure to our genetic code was just as easy, just as standard? What if figuring out the right dose of medicine was as simple as taking our temperature?”</a:t>
            </a:r>
            <a:br>
              <a:rPr lang="en-US" sz="2400" i="1" dirty="0">
                <a:solidFill>
                  <a:srgbClr val="FFFFFF"/>
                </a:solidFill>
                <a:latin typeface="HCo Hoefler Text"/>
              </a:rPr>
            </a:br>
            <a:r>
              <a:rPr lang="en-US" sz="2400" i="1" dirty="0">
                <a:solidFill>
                  <a:srgbClr val="FFFFFF"/>
                </a:solidFill>
                <a:latin typeface="HCo Hoefler Text"/>
              </a:rPr>
              <a:t>- President Obama, January 30, 2015</a:t>
            </a:r>
            <a:r>
              <a:rPr lang="en-US" sz="1300" b="1" dirty="0">
                <a:solidFill>
                  <a:srgbClr val="9CABB6"/>
                </a:solidFill>
                <a:latin typeface="HelveticaNeueLT Std Med" pitchFamily="34" charset="0"/>
              </a:rPr>
              <a:t> </a:t>
            </a:r>
          </a:p>
        </p:txBody>
      </p:sp>
      <p:sp>
        <p:nvSpPr>
          <p:cNvPr id="10" name="Slide Number Placeholder 9"/>
          <p:cNvSpPr>
            <a:spLocks noGrp="1"/>
          </p:cNvSpPr>
          <p:nvPr>
            <p:ph type="sldNum" sz="quarter" idx="12"/>
          </p:nvPr>
        </p:nvSpPr>
        <p:spPr>
          <a:xfrm>
            <a:off x="8763000" y="4869656"/>
            <a:ext cx="381000" cy="273844"/>
          </a:xfrm>
        </p:spPr>
        <p:txBody>
          <a:bodyPr/>
          <a:lstStyle/>
          <a:p>
            <a:fld id="{424EA5AB-5B2F-4040-9CEC-22DFC4D6910C}" type="slidenum">
              <a:rPr lang="en-US" smtClean="0"/>
              <a:pPr/>
              <a:t>4</a:t>
            </a:fld>
            <a:endParaRPr lang="en-US" dirty="0"/>
          </a:p>
        </p:txBody>
      </p:sp>
      <p:cxnSp>
        <p:nvCxnSpPr>
          <p:cNvPr id="8" name="Straight Connector 7"/>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rPr>
              <a:t>The President launched the PMI like this:</a:t>
            </a:r>
          </a:p>
        </p:txBody>
      </p:sp>
    </p:spTree>
    <p:extLst>
      <p:ext uri="{BB962C8B-B14F-4D97-AF65-F5344CB8AC3E}">
        <p14:creationId xmlns:p14="http://schemas.microsoft.com/office/powerpoint/2010/main" val="1053082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C:\Users\Kam\Documents\Projects\Freelance\PMRG\2016 CONNECT\quote.png"/>
          <p:cNvPicPr>
            <a:picLocks noChangeAspect="1" noChangeArrowheads="1"/>
          </p:cNvPicPr>
          <p:nvPr/>
        </p:nvPicPr>
        <p:blipFill>
          <a:blip r:embed="rId3" cstate="print"/>
          <a:srcRect/>
          <a:stretch>
            <a:fillRect/>
          </a:stretch>
        </p:blipFill>
        <p:spPr bwMode="auto">
          <a:xfrm>
            <a:off x="762000" y="895350"/>
            <a:ext cx="1219200" cy="1329058"/>
          </a:xfrm>
          <a:prstGeom prst="rect">
            <a:avLst/>
          </a:prstGeom>
          <a:noFill/>
        </p:spPr>
      </p:pic>
      <p:sp>
        <p:nvSpPr>
          <p:cNvPr id="7" name="Subtitle 2"/>
          <p:cNvSpPr txBox="1">
            <a:spLocks/>
          </p:cNvSpPr>
          <p:nvPr/>
        </p:nvSpPr>
        <p:spPr>
          <a:xfrm>
            <a:off x="838200" y="971550"/>
            <a:ext cx="7543800" cy="3505200"/>
          </a:xfrm>
          <a:prstGeom prst="rect">
            <a:avLst/>
          </a:prstGeom>
        </p:spPr>
        <p:txBody>
          <a:bodyPr vert="horz" lIns="91440" tIns="45720" rIns="91440" bIns="45720" rtlCol="0">
            <a:normAutofit fontScale="92500" lnSpcReduction="10000"/>
          </a:bodyPr>
          <a:lstStyle/>
          <a:p>
            <a:pPr marL="91440" algn="ctr">
              <a:lnSpc>
                <a:spcPct val="130000"/>
              </a:lnSpc>
              <a:spcBef>
                <a:spcPct val="20000"/>
              </a:spcBef>
            </a:pPr>
            <a:r>
              <a:rPr lang="en-US" sz="2400" i="1" dirty="0">
                <a:solidFill>
                  <a:srgbClr val="FFFFFF"/>
                </a:solidFill>
                <a:latin typeface="HCo Hoefler Text"/>
              </a:rPr>
              <a:t>“Doctors have always recognized that every patient is unique, and doctors have always tried to tailor their treatments as best they can to individuals. You can match a blood transfusion to a blood type — that was an important discovery. What if matching a cancer cure to our genetic code was just as easy, just as standard? </a:t>
            </a:r>
            <a:r>
              <a:rPr lang="en-US" sz="2400" i="1" dirty="0">
                <a:highlight>
                  <a:srgbClr val="FFFF00"/>
                </a:highlight>
                <a:latin typeface="HCo Hoefler Text"/>
              </a:rPr>
              <a:t>What if figuring out the right dose of medicine was as simple as taking our temperature?”</a:t>
            </a:r>
            <a:r>
              <a:rPr lang="en-US" sz="2400" i="1" dirty="0">
                <a:solidFill>
                  <a:srgbClr val="FFFFFF"/>
                </a:solidFill>
                <a:latin typeface="HCo Hoefler Text"/>
              </a:rPr>
              <a:t/>
            </a:r>
            <a:br>
              <a:rPr lang="en-US" sz="2400" i="1" dirty="0">
                <a:solidFill>
                  <a:srgbClr val="FFFFFF"/>
                </a:solidFill>
                <a:latin typeface="HCo Hoefler Text"/>
              </a:rPr>
            </a:br>
            <a:r>
              <a:rPr lang="en-US" sz="2400" i="1" dirty="0">
                <a:solidFill>
                  <a:srgbClr val="FFFFFF"/>
                </a:solidFill>
                <a:latin typeface="HCo Hoefler Text"/>
              </a:rPr>
              <a:t>- President Obama, January 30, 2015</a:t>
            </a:r>
            <a:r>
              <a:rPr lang="en-US" sz="1300" b="1" dirty="0">
                <a:solidFill>
                  <a:srgbClr val="9CABB6"/>
                </a:solidFill>
                <a:latin typeface="HelveticaNeueLT Std Med" pitchFamily="34" charset="0"/>
              </a:rPr>
              <a:t> </a:t>
            </a:r>
          </a:p>
        </p:txBody>
      </p:sp>
      <p:sp>
        <p:nvSpPr>
          <p:cNvPr id="10" name="Slide Number Placeholder 9"/>
          <p:cNvSpPr>
            <a:spLocks noGrp="1"/>
          </p:cNvSpPr>
          <p:nvPr>
            <p:ph type="sldNum" sz="quarter" idx="12"/>
          </p:nvPr>
        </p:nvSpPr>
        <p:spPr>
          <a:xfrm>
            <a:off x="8763000" y="4869656"/>
            <a:ext cx="381000" cy="273844"/>
          </a:xfrm>
        </p:spPr>
        <p:txBody>
          <a:bodyPr/>
          <a:lstStyle/>
          <a:p>
            <a:fld id="{424EA5AB-5B2F-4040-9CEC-22DFC4D6910C}" type="slidenum">
              <a:rPr lang="en-US" smtClean="0"/>
              <a:pPr/>
              <a:t>5</a:t>
            </a:fld>
            <a:endParaRPr lang="en-US" dirty="0"/>
          </a:p>
        </p:txBody>
      </p:sp>
      <p:cxnSp>
        <p:nvCxnSpPr>
          <p:cNvPr id="8" name="Straight Connector 7"/>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lvl="0">
              <a:spcBef>
                <a:spcPct val="0"/>
              </a:spcBef>
              <a:defRPr/>
            </a:pPr>
            <a:r>
              <a:rPr lang="en-US" sz="2400" dirty="0">
                <a:solidFill>
                  <a:srgbClr val="00AFEF"/>
                </a:solidFill>
                <a:latin typeface="HelveticaNeueLT Std Med" pitchFamily="34" charset="0"/>
              </a:rPr>
              <a:t>The President launched the PMI like this:</a:t>
            </a:r>
          </a:p>
        </p:txBody>
      </p:sp>
    </p:spTree>
    <p:extLst>
      <p:ext uri="{BB962C8B-B14F-4D97-AF65-F5344CB8AC3E}">
        <p14:creationId xmlns:p14="http://schemas.microsoft.com/office/powerpoint/2010/main" val="3645584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C:\Users\Kam\Documents\Projects\Freelance\PMRG\2016 CONNECT\quote.png"/>
          <p:cNvPicPr>
            <a:picLocks noChangeAspect="1" noChangeArrowheads="1"/>
          </p:cNvPicPr>
          <p:nvPr/>
        </p:nvPicPr>
        <p:blipFill>
          <a:blip r:embed="rId3" cstate="print"/>
          <a:srcRect/>
          <a:stretch>
            <a:fillRect/>
          </a:stretch>
        </p:blipFill>
        <p:spPr bwMode="auto">
          <a:xfrm>
            <a:off x="762000" y="895350"/>
            <a:ext cx="1219200" cy="1329058"/>
          </a:xfrm>
          <a:prstGeom prst="rect">
            <a:avLst/>
          </a:prstGeom>
          <a:noFill/>
        </p:spPr>
      </p:pic>
      <p:sp>
        <p:nvSpPr>
          <p:cNvPr id="7" name="Subtitle 2"/>
          <p:cNvSpPr txBox="1">
            <a:spLocks/>
          </p:cNvSpPr>
          <p:nvPr/>
        </p:nvSpPr>
        <p:spPr>
          <a:xfrm>
            <a:off x="838200" y="971550"/>
            <a:ext cx="7543800" cy="3505200"/>
          </a:xfrm>
          <a:prstGeom prst="rect">
            <a:avLst/>
          </a:prstGeom>
        </p:spPr>
        <p:txBody>
          <a:bodyPr vert="horz" lIns="91440" tIns="45720" rIns="91440" bIns="45720" rtlCol="0">
            <a:normAutofit/>
          </a:bodyPr>
          <a:lstStyle/>
          <a:p>
            <a:pPr marL="91440" algn="ctr">
              <a:lnSpc>
                <a:spcPct val="130000"/>
              </a:lnSpc>
              <a:spcBef>
                <a:spcPct val="20000"/>
              </a:spcBef>
            </a:pPr>
            <a:r>
              <a:rPr lang="en-US" dirty="0">
                <a:solidFill>
                  <a:schemeClr val="bg1"/>
                </a:solidFill>
              </a:rPr>
              <a:t>“And what they've done is to mobilize researchers, scientists, doctors, hospitals, tech companies, as well as philanthropies and patients advocacy organizations, …….. the capacity of big data to analyze cohorts and our ability to now start our pooling together hundreds of thousands or millions of genetic samples that rapidly accelerate our ability to engage in research……. I know that Joe and Jill and I and Michelle will all continue to be involved after we’ve left this office in making sure that this works.”</a:t>
            </a:r>
            <a:r>
              <a:rPr lang="en-US" sz="2400" i="1" dirty="0">
                <a:solidFill>
                  <a:srgbClr val="FFFFFF"/>
                </a:solidFill>
                <a:latin typeface="HCo Hoefler Text"/>
              </a:rPr>
              <a:t/>
            </a:r>
            <a:br>
              <a:rPr lang="en-US" sz="2400" i="1" dirty="0">
                <a:solidFill>
                  <a:srgbClr val="FFFFFF"/>
                </a:solidFill>
                <a:latin typeface="HCo Hoefler Text"/>
              </a:rPr>
            </a:br>
            <a:r>
              <a:rPr lang="en-US" sz="2400" i="1" dirty="0">
                <a:solidFill>
                  <a:srgbClr val="FFFFFF"/>
                </a:solidFill>
                <a:latin typeface="HCo Hoefler Text"/>
              </a:rPr>
              <a:t>- President Obama, October 17</a:t>
            </a:r>
            <a:r>
              <a:rPr lang="en-US" sz="2400" i="1" baseline="30000" dirty="0">
                <a:solidFill>
                  <a:srgbClr val="FFFFFF"/>
                </a:solidFill>
                <a:latin typeface="HCo Hoefler Text"/>
              </a:rPr>
              <a:t>th</a:t>
            </a:r>
            <a:r>
              <a:rPr lang="en-US" sz="2400" i="1" dirty="0">
                <a:solidFill>
                  <a:srgbClr val="FFFFFF"/>
                </a:solidFill>
                <a:latin typeface="HCo Hoefler Text"/>
              </a:rPr>
              <a:t>, 2016</a:t>
            </a:r>
            <a:endParaRPr lang="en-US" sz="1300" b="1" dirty="0">
              <a:solidFill>
                <a:srgbClr val="9CABB6"/>
              </a:solidFill>
              <a:latin typeface="HelveticaNeueLT Std Med" pitchFamily="34" charset="0"/>
            </a:endParaRPr>
          </a:p>
        </p:txBody>
      </p:sp>
      <p:sp>
        <p:nvSpPr>
          <p:cNvPr id="10" name="Slide Number Placeholder 9"/>
          <p:cNvSpPr>
            <a:spLocks noGrp="1"/>
          </p:cNvSpPr>
          <p:nvPr>
            <p:ph type="sldNum" sz="quarter" idx="12"/>
          </p:nvPr>
        </p:nvSpPr>
        <p:spPr>
          <a:xfrm>
            <a:off x="8763000" y="4869656"/>
            <a:ext cx="381000" cy="273844"/>
          </a:xfrm>
        </p:spPr>
        <p:txBody>
          <a:bodyPr/>
          <a:lstStyle/>
          <a:p>
            <a:fld id="{424EA5AB-5B2F-4040-9CEC-22DFC4D6910C}" type="slidenum">
              <a:rPr lang="en-US" smtClean="0"/>
              <a:pPr/>
              <a:t>6</a:t>
            </a:fld>
            <a:endParaRPr lang="en-US" dirty="0"/>
          </a:p>
        </p:txBody>
      </p:sp>
      <p:cxnSp>
        <p:nvCxnSpPr>
          <p:cNvPr id="8" name="Straight Connector 7"/>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57150"/>
            <a:ext cx="7772400" cy="342900"/>
          </a:xfrm>
          <a:prstGeom prst="rect">
            <a:avLst/>
          </a:prstGeom>
        </p:spPr>
        <p:txBody>
          <a:bodyPr vert="horz" lIns="91440" tIns="45720" rIns="91440" bIns="45720" rtlCol="0" anchor="ct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rPr>
              <a:t>And then when talking about the Cancer Moonshot project, the President said:</a:t>
            </a:r>
          </a:p>
        </p:txBody>
      </p:sp>
    </p:spTree>
    <p:extLst>
      <p:ext uri="{BB962C8B-B14F-4D97-AF65-F5344CB8AC3E}">
        <p14:creationId xmlns:p14="http://schemas.microsoft.com/office/powerpoint/2010/main" val="3843562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C:\Users\Kam\Documents\Projects\Freelance\PMRG\2016 CONNECT\quote.png"/>
          <p:cNvPicPr>
            <a:picLocks noChangeAspect="1" noChangeArrowheads="1"/>
          </p:cNvPicPr>
          <p:nvPr/>
        </p:nvPicPr>
        <p:blipFill>
          <a:blip r:embed="rId3" cstate="print"/>
          <a:srcRect/>
          <a:stretch>
            <a:fillRect/>
          </a:stretch>
        </p:blipFill>
        <p:spPr bwMode="auto">
          <a:xfrm>
            <a:off x="762000" y="895350"/>
            <a:ext cx="1219200" cy="1329058"/>
          </a:xfrm>
          <a:prstGeom prst="rect">
            <a:avLst/>
          </a:prstGeom>
          <a:noFill/>
        </p:spPr>
      </p:pic>
      <p:sp>
        <p:nvSpPr>
          <p:cNvPr id="7" name="Subtitle 2"/>
          <p:cNvSpPr txBox="1">
            <a:spLocks/>
          </p:cNvSpPr>
          <p:nvPr/>
        </p:nvSpPr>
        <p:spPr>
          <a:xfrm>
            <a:off x="838200" y="971550"/>
            <a:ext cx="7543800" cy="3505200"/>
          </a:xfrm>
          <a:prstGeom prst="rect">
            <a:avLst/>
          </a:prstGeom>
        </p:spPr>
        <p:txBody>
          <a:bodyPr vert="horz" lIns="91440" tIns="45720" rIns="91440" bIns="45720" rtlCol="0">
            <a:normAutofit/>
          </a:bodyPr>
          <a:lstStyle/>
          <a:p>
            <a:pPr marL="91440" algn="ctr">
              <a:lnSpc>
                <a:spcPct val="130000"/>
              </a:lnSpc>
              <a:spcBef>
                <a:spcPct val="20000"/>
              </a:spcBef>
            </a:pPr>
            <a:r>
              <a:rPr lang="en-US" dirty="0">
                <a:solidFill>
                  <a:schemeClr val="bg1"/>
                </a:solidFill>
              </a:rPr>
              <a:t>“And what they've done is to mobilize researchers, scientists, doctors, hospitals, tech companies, as well as philanthropies and patients advocacy organizations, …….. the capacity of big data to analyze cohorts and our ability to now start our </a:t>
            </a:r>
            <a:r>
              <a:rPr lang="en-US" dirty="0">
                <a:highlight>
                  <a:srgbClr val="FFFF00"/>
                </a:highlight>
              </a:rPr>
              <a:t>pooling together hundreds of thousands or millions of genetic samples that rapidly accelerate our ability to engage in research</a:t>
            </a:r>
            <a:r>
              <a:rPr lang="en-US" dirty="0">
                <a:solidFill>
                  <a:schemeClr val="bg1"/>
                </a:solidFill>
              </a:rPr>
              <a:t>……. I know that Joe and Jill and I and Michelle will all continue to be involved after we’ve left this office in making sure that this works.”</a:t>
            </a:r>
            <a:r>
              <a:rPr lang="en-US" sz="2400" i="1" dirty="0">
                <a:solidFill>
                  <a:srgbClr val="FFFFFF"/>
                </a:solidFill>
                <a:latin typeface="HCo Hoefler Text"/>
              </a:rPr>
              <a:t/>
            </a:r>
            <a:br>
              <a:rPr lang="en-US" sz="2400" i="1" dirty="0">
                <a:solidFill>
                  <a:srgbClr val="FFFFFF"/>
                </a:solidFill>
                <a:latin typeface="HCo Hoefler Text"/>
              </a:rPr>
            </a:br>
            <a:r>
              <a:rPr lang="en-US" sz="2400" i="1" dirty="0">
                <a:solidFill>
                  <a:srgbClr val="FFFFFF"/>
                </a:solidFill>
                <a:latin typeface="HCo Hoefler Text"/>
              </a:rPr>
              <a:t>- President Obama, October 17</a:t>
            </a:r>
            <a:r>
              <a:rPr lang="en-US" sz="2400" i="1" baseline="30000" dirty="0">
                <a:solidFill>
                  <a:srgbClr val="FFFFFF"/>
                </a:solidFill>
                <a:latin typeface="HCo Hoefler Text"/>
              </a:rPr>
              <a:t>th</a:t>
            </a:r>
            <a:r>
              <a:rPr lang="en-US" sz="2400" i="1" dirty="0">
                <a:solidFill>
                  <a:srgbClr val="FFFFFF"/>
                </a:solidFill>
                <a:latin typeface="HCo Hoefler Text"/>
              </a:rPr>
              <a:t>, 2016</a:t>
            </a:r>
            <a:endParaRPr lang="en-US" sz="1300" b="1" dirty="0">
              <a:solidFill>
                <a:srgbClr val="9CABB6"/>
              </a:solidFill>
              <a:latin typeface="HelveticaNeueLT Std Med" pitchFamily="34" charset="0"/>
            </a:endParaRPr>
          </a:p>
        </p:txBody>
      </p:sp>
      <p:sp>
        <p:nvSpPr>
          <p:cNvPr id="10" name="Slide Number Placeholder 9"/>
          <p:cNvSpPr>
            <a:spLocks noGrp="1"/>
          </p:cNvSpPr>
          <p:nvPr>
            <p:ph type="sldNum" sz="quarter" idx="12"/>
          </p:nvPr>
        </p:nvSpPr>
        <p:spPr>
          <a:xfrm>
            <a:off x="8763000" y="4869656"/>
            <a:ext cx="381000" cy="273844"/>
          </a:xfrm>
        </p:spPr>
        <p:txBody>
          <a:bodyPr/>
          <a:lstStyle/>
          <a:p>
            <a:fld id="{424EA5AB-5B2F-4040-9CEC-22DFC4D6910C}" type="slidenum">
              <a:rPr lang="en-US" smtClean="0"/>
              <a:pPr/>
              <a:t>7</a:t>
            </a:fld>
            <a:endParaRPr lang="en-US" dirty="0"/>
          </a:p>
        </p:txBody>
      </p:sp>
      <p:cxnSp>
        <p:nvCxnSpPr>
          <p:cNvPr id="8" name="Straight Connector 7"/>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57150"/>
            <a:ext cx="7772400" cy="342900"/>
          </a:xfrm>
          <a:prstGeom prst="rect">
            <a:avLst/>
          </a:prstGeom>
        </p:spPr>
        <p:txBody>
          <a:bodyPr vert="horz" lIns="91440" tIns="45720" rIns="91440" bIns="45720" rtlCol="0" anchor="ct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rPr>
              <a:t>And then when talking about the Cancer Moonshot project, the President said:</a:t>
            </a:r>
          </a:p>
        </p:txBody>
      </p:sp>
    </p:spTree>
    <p:extLst>
      <p:ext uri="{BB962C8B-B14F-4D97-AF65-F5344CB8AC3E}">
        <p14:creationId xmlns:p14="http://schemas.microsoft.com/office/powerpoint/2010/main" val="1518106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C:\Users\Kam\Documents\Projects\Freelance\PMRG\2016 CONNECT\quote.png"/>
          <p:cNvPicPr>
            <a:picLocks noChangeAspect="1" noChangeArrowheads="1"/>
          </p:cNvPicPr>
          <p:nvPr/>
        </p:nvPicPr>
        <p:blipFill>
          <a:blip r:embed="rId3" cstate="print"/>
          <a:srcRect/>
          <a:stretch>
            <a:fillRect/>
          </a:stretch>
        </p:blipFill>
        <p:spPr bwMode="auto">
          <a:xfrm>
            <a:off x="762000" y="895350"/>
            <a:ext cx="1219200" cy="1329058"/>
          </a:xfrm>
          <a:prstGeom prst="rect">
            <a:avLst/>
          </a:prstGeom>
          <a:noFill/>
        </p:spPr>
      </p:pic>
      <p:sp>
        <p:nvSpPr>
          <p:cNvPr id="7" name="Subtitle 2"/>
          <p:cNvSpPr txBox="1">
            <a:spLocks/>
          </p:cNvSpPr>
          <p:nvPr/>
        </p:nvSpPr>
        <p:spPr>
          <a:xfrm>
            <a:off x="838200" y="666750"/>
            <a:ext cx="7543800" cy="3810000"/>
          </a:xfrm>
          <a:prstGeom prst="rect">
            <a:avLst/>
          </a:prstGeom>
        </p:spPr>
        <p:txBody>
          <a:bodyPr vert="horz" lIns="91440" tIns="45720" rIns="91440" bIns="45720" rtlCol="0">
            <a:normAutofit fontScale="92500"/>
          </a:bodyPr>
          <a:lstStyle/>
          <a:p>
            <a:pPr marL="377190" indent="-285750">
              <a:lnSpc>
                <a:spcPct val="130000"/>
              </a:lnSpc>
              <a:spcBef>
                <a:spcPct val="20000"/>
              </a:spcBef>
              <a:buFont typeface="Arial" charset="0"/>
              <a:buChar char="•"/>
            </a:pPr>
            <a:r>
              <a:rPr lang="en-US" dirty="0" smtClean="0">
                <a:solidFill>
                  <a:schemeClr val="bg1"/>
                </a:solidFill>
              </a:rPr>
              <a:t>21</a:t>
            </a:r>
            <a:r>
              <a:rPr lang="en-US" baseline="30000" dirty="0" smtClean="0">
                <a:solidFill>
                  <a:schemeClr val="bg1"/>
                </a:solidFill>
              </a:rPr>
              <a:t>st</a:t>
            </a:r>
            <a:r>
              <a:rPr lang="en-US" dirty="0" smtClean="0">
                <a:solidFill>
                  <a:schemeClr val="bg1"/>
                </a:solidFill>
              </a:rPr>
              <a:t> Century Cures Act put a substantial body of research funding in place on a genuinely bipartisan basis</a:t>
            </a:r>
          </a:p>
          <a:p>
            <a:pPr marL="377190" indent="-285750">
              <a:lnSpc>
                <a:spcPct val="130000"/>
              </a:lnSpc>
              <a:spcBef>
                <a:spcPct val="20000"/>
              </a:spcBef>
              <a:buFont typeface="Arial" charset="0"/>
              <a:buChar char="•"/>
            </a:pPr>
            <a:r>
              <a:rPr lang="en-US" dirty="0" smtClean="0">
                <a:solidFill>
                  <a:schemeClr val="bg1"/>
                </a:solidFill>
              </a:rPr>
              <a:t>New HHS head is pro-industry Tom Price </a:t>
            </a:r>
            <a:r>
              <a:rPr lang="mr-IN" dirty="0" smtClean="0">
                <a:solidFill>
                  <a:schemeClr val="bg1"/>
                </a:solidFill>
              </a:rPr>
              <a:t>–</a:t>
            </a:r>
            <a:r>
              <a:rPr lang="en-US" dirty="0" smtClean="0">
                <a:solidFill>
                  <a:schemeClr val="bg1"/>
                </a:solidFill>
              </a:rPr>
              <a:t> but he also said that Government may need to get more involved in drug price management</a:t>
            </a:r>
          </a:p>
          <a:p>
            <a:pPr marL="377190" indent="-285750">
              <a:lnSpc>
                <a:spcPct val="130000"/>
              </a:lnSpc>
              <a:spcBef>
                <a:spcPct val="20000"/>
              </a:spcBef>
              <a:buFont typeface="Arial" charset="0"/>
              <a:buChar char="•"/>
            </a:pPr>
            <a:r>
              <a:rPr lang="en-US" dirty="0" smtClean="0">
                <a:solidFill>
                  <a:schemeClr val="bg1"/>
                </a:solidFill>
              </a:rPr>
              <a:t>CMS is now headed by Seema </a:t>
            </a:r>
            <a:r>
              <a:rPr lang="en-US" dirty="0" err="1" smtClean="0">
                <a:solidFill>
                  <a:schemeClr val="bg1"/>
                </a:solidFill>
              </a:rPr>
              <a:t>Verma</a:t>
            </a:r>
            <a:r>
              <a:rPr lang="en-US" dirty="0" smtClean="0">
                <a:solidFill>
                  <a:schemeClr val="bg1"/>
                </a:solidFill>
              </a:rPr>
              <a:t>, a known advocate for significant changes to Medicaid</a:t>
            </a:r>
          </a:p>
          <a:p>
            <a:pPr marL="377190" indent="-285750">
              <a:lnSpc>
                <a:spcPct val="130000"/>
              </a:lnSpc>
              <a:spcBef>
                <a:spcPct val="20000"/>
              </a:spcBef>
              <a:buFont typeface="Arial" charset="0"/>
              <a:buChar char="•"/>
            </a:pPr>
            <a:r>
              <a:rPr lang="en-US" dirty="0" smtClean="0">
                <a:solidFill>
                  <a:schemeClr val="bg1"/>
                </a:solidFill>
              </a:rPr>
              <a:t>Scott </a:t>
            </a:r>
            <a:r>
              <a:rPr lang="en-US" dirty="0" err="1" smtClean="0">
                <a:solidFill>
                  <a:schemeClr val="bg1"/>
                </a:solidFill>
              </a:rPr>
              <a:t>Gottleib</a:t>
            </a:r>
            <a:r>
              <a:rPr lang="en-US" dirty="0" smtClean="0">
                <a:solidFill>
                  <a:schemeClr val="bg1"/>
                </a:solidFill>
              </a:rPr>
              <a:t> is the proposed new head of the FDA </a:t>
            </a:r>
            <a:r>
              <a:rPr lang="mr-IN" dirty="0" smtClean="0">
                <a:solidFill>
                  <a:schemeClr val="bg1"/>
                </a:solidFill>
              </a:rPr>
              <a:t>–</a:t>
            </a:r>
            <a:r>
              <a:rPr lang="en-US" dirty="0" smtClean="0">
                <a:solidFill>
                  <a:schemeClr val="bg1"/>
                </a:solidFill>
              </a:rPr>
              <a:t> and he has a long history of being pro-pharma as well as being in favor of faster drug approval processes</a:t>
            </a:r>
          </a:p>
          <a:p>
            <a:pPr marL="377190" indent="-285750">
              <a:lnSpc>
                <a:spcPct val="130000"/>
              </a:lnSpc>
              <a:spcBef>
                <a:spcPct val="20000"/>
              </a:spcBef>
              <a:buFont typeface="Arial" charset="0"/>
              <a:buChar char="•"/>
            </a:pPr>
            <a:r>
              <a:rPr lang="en-US" dirty="0" smtClean="0">
                <a:solidFill>
                  <a:schemeClr val="bg1"/>
                </a:solidFill>
              </a:rPr>
              <a:t>The President has stated multiple times that bringing down drug prices is a target</a:t>
            </a:r>
          </a:p>
        </p:txBody>
      </p:sp>
      <p:sp>
        <p:nvSpPr>
          <p:cNvPr id="10" name="Slide Number Placeholder 9"/>
          <p:cNvSpPr>
            <a:spLocks noGrp="1"/>
          </p:cNvSpPr>
          <p:nvPr>
            <p:ph type="sldNum" sz="quarter" idx="12"/>
          </p:nvPr>
        </p:nvSpPr>
        <p:spPr>
          <a:xfrm>
            <a:off x="8763000" y="4869656"/>
            <a:ext cx="381000" cy="273844"/>
          </a:xfrm>
        </p:spPr>
        <p:txBody>
          <a:bodyPr/>
          <a:lstStyle/>
          <a:p>
            <a:fld id="{424EA5AB-5B2F-4040-9CEC-22DFC4D6910C}" type="slidenum">
              <a:rPr lang="en-US" smtClean="0"/>
              <a:pPr/>
              <a:t>8</a:t>
            </a:fld>
            <a:endParaRPr lang="en-US" dirty="0"/>
          </a:p>
        </p:txBody>
      </p:sp>
      <p:cxnSp>
        <p:nvCxnSpPr>
          <p:cNvPr id="8" name="Straight Connector 7"/>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57150"/>
            <a:ext cx="7772400" cy="342900"/>
          </a:xfrm>
          <a:prstGeom prst="rect">
            <a:avLst/>
          </a:prstGeom>
        </p:spPr>
        <p:txBody>
          <a:bodyPr vert="horz"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rgbClr val="00AFEF"/>
                </a:solidFill>
                <a:effectLst/>
                <a:uLnTx/>
                <a:uFillTx/>
                <a:latin typeface="HelveticaNeueLT Std Med" pitchFamily="34" charset="0"/>
                <a:ea typeface="+mj-ea"/>
                <a:cs typeface="+mj-cs"/>
              </a:rPr>
              <a:t>More recently there has</a:t>
            </a:r>
            <a:r>
              <a:rPr kumimoji="0" lang="en-US" sz="2400" i="0" u="none" strike="noStrike" kern="1200" cap="none" spc="0" normalizeH="0" noProof="0" dirty="0" smtClean="0">
                <a:ln>
                  <a:noFill/>
                </a:ln>
                <a:solidFill>
                  <a:srgbClr val="00AFEF"/>
                </a:solidFill>
                <a:effectLst/>
                <a:uLnTx/>
                <a:uFillTx/>
                <a:latin typeface="HelveticaNeueLT Std Med" pitchFamily="34" charset="0"/>
                <a:ea typeface="+mj-ea"/>
                <a:cs typeface="+mj-cs"/>
              </a:rPr>
              <a:t> been the 21</a:t>
            </a:r>
            <a:r>
              <a:rPr kumimoji="0" lang="en-US" sz="2400" i="0" u="none" strike="noStrike" kern="1200" cap="none" spc="0" normalizeH="0" baseline="30000" noProof="0" dirty="0" smtClean="0">
                <a:ln>
                  <a:noFill/>
                </a:ln>
                <a:solidFill>
                  <a:srgbClr val="00AFEF"/>
                </a:solidFill>
                <a:effectLst/>
                <a:uLnTx/>
                <a:uFillTx/>
                <a:latin typeface="HelveticaNeueLT Std Med" pitchFamily="34" charset="0"/>
                <a:ea typeface="+mj-ea"/>
                <a:cs typeface="+mj-cs"/>
              </a:rPr>
              <a:t>st</a:t>
            </a:r>
            <a:r>
              <a:rPr kumimoji="0" lang="en-US" sz="2400" i="0" u="none" strike="noStrike" kern="1200" cap="none" spc="0" normalizeH="0" noProof="0" dirty="0" smtClean="0">
                <a:ln>
                  <a:noFill/>
                </a:ln>
                <a:solidFill>
                  <a:srgbClr val="00AFEF"/>
                </a:solidFill>
                <a:effectLst/>
                <a:uLnTx/>
                <a:uFillTx/>
                <a:latin typeface="HelveticaNeueLT Std Med" pitchFamily="34" charset="0"/>
                <a:ea typeface="+mj-ea"/>
                <a:cs typeface="+mj-cs"/>
              </a:rPr>
              <a:t> Century Cures Act AND a </a:t>
            </a:r>
            <a:r>
              <a:rPr kumimoji="0" lang="en-US" sz="2400" i="0" u="none" strike="noStrike" kern="1200" cap="none" spc="0" normalizeH="0" baseline="0" noProof="0" dirty="0" smtClean="0">
                <a:ln>
                  <a:noFill/>
                </a:ln>
                <a:solidFill>
                  <a:srgbClr val="00AFEF"/>
                </a:solidFill>
                <a:effectLst/>
                <a:uLnTx/>
                <a:uFillTx/>
                <a:latin typeface="HelveticaNeueLT Std Med" pitchFamily="34" charset="0"/>
                <a:ea typeface="+mj-ea"/>
                <a:cs typeface="+mj-cs"/>
              </a:rPr>
              <a:t>new administration</a:t>
            </a:r>
            <a:r>
              <a:rPr lang="en-US" sz="2400" dirty="0">
                <a:solidFill>
                  <a:srgbClr val="00AFEF"/>
                </a:solidFill>
                <a:latin typeface="HelveticaNeueLT Std Med" pitchFamily="34" charset="0"/>
                <a:ea typeface="+mj-ea"/>
                <a:cs typeface="+mj-cs"/>
              </a:rPr>
              <a:t>!</a:t>
            </a:r>
            <a:endPar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endParaRPr>
          </a:p>
        </p:txBody>
      </p:sp>
    </p:spTree>
    <p:extLst>
      <p:ext uri="{BB962C8B-B14F-4D97-AF65-F5344CB8AC3E}">
        <p14:creationId xmlns:p14="http://schemas.microsoft.com/office/powerpoint/2010/main" val="2417534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C:\Users\Kam\Documents\Projects\Freelance\PMRG\2016 CONNECT\quote.png"/>
          <p:cNvPicPr>
            <a:picLocks noChangeAspect="1" noChangeArrowheads="1"/>
          </p:cNvPicPr>
          <p:nvPr/>
        </p:nvPicPr>
        <p:blipFill>
          <a:blip r:embed="rId3" cstate="print"/>
          <a:srcRect/>
          <a:stretch>
            <a:fillRect/>
          </a:stretch>
        </p:blipFill>
        <p:spPr bwMode="auto">
          <a:xfrm>
            <a:off x="762000" y="895350"/>
            <a:ext cx="1219200" cy="1329058"/>
          </a:xfrm>
          <a:prstGeom prst="rect">
            <a:avLst/>
          </a:prstGeom>
          <a:noFill/>
        </p:spPr>
      </p:pic>
      <p:sp>
        <p:nvSpPr>
          <p:cNvPr id="10" name="Slide Number Placeholder 9"/>
          <p:cNvSpPr>
            <a:spLocks noGrp="1"/>
          </p:cNvSpPr>
          <p:nvPr>
            <p:ph type="sldNum" sz="quarter" idx="12"/>
          </p:nvPr>
        </p:nvSpPr>
        <p:spPr>
          <a:xfrm>
            <a:off x="8763000" y="4869656"/>
            <a:ext cx="381000" cy="273844"/>
          </a:xfrm>
        </p:spPr>
        <p:txBody>
          <a:bodyPr/>
          <a:lstStyle/>
          <a:p>
            <a:fld id="{424EA5AB-5B2F-4040-9CEC-22DFC4D6910C}" type="slidenum">
              <a:rPr lang="en-US" smtClean="0"/>
              <a:pPr/>
              <a:t>9</a:t>
            </a:fld>
            <a:endParaRPr lang="en-US" dirty="0"/>
          </a:p>
        </p:txBody>
      </p:sp>
      <p:cxnSp>
        <p:nvCxnSpPr>
          <p:cNvPr id="8" name="Straight Connector 7"/>
          <p:cNvCxnSpPr/>
          <p:nvPr/>
        </p:nvCxnSpPr>
        <p:spPr>
          <a:xfrm>
            <a:off x="0" y="571500"/>
            <a:ext cx="8763000" cy="19050"/>
          </a:xfrm>
          <a:prstGeom prst="line">
            <a:avLst/>
          </a:prstGeom>
          <a:ln>
            <a:solidFill>
              <a:srgbClr val="9CABB6"/>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57150"/>
            <a:ext cx="7772400" cy="342900"/>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dirty="0" smtClean="0">
                <a:solidFill>
                  <a:srgbClr val="00AFEF"/>
                </a:solidFill>
                <a:latin typeface="HelveticaNeueLT Std Med" pitchFamily="34" charset="0"/>
                <a:ea typeface="+mj-ea"/>
                <a:cs typeface="+mj-cs"/>
              </a:rPr>
              <a:t>We really need to find better ways to focus care</a:t>
            </a:r>
            <a:r>
              <a:rPr kumimoji="0" lang="en-US" sz="2400" i="0" u="none" strike="noStrike" kern="1200" cap="none" spc="0" normalizeH="0" baseline="0" noProof="0" dirty="0" smtClean="0">
                <a:ln>
                  <a:noFill/>
                </a:ln>
                <a:solidFill>
                  <a:srgbClr val="00AFEF"/>
                </a:solidFill>
                <a:effectLst/>
                <a:uLnTx/>
                <a:uFillTx/>
                <a:latin typeface="HelveticaNeueLT Std Med" pitchFamily="34" charset="0"/>
                <a:ea typeface="+mj-ea"/>
                <a:cs typeface="+mj-cs"/>
              </a:rPr>
              <a:t> </a:t>
            </a:r>
            <a:endParaRPr kumimoji="0" lang="en-US" sz="2400" i="0" u="none" strike="noStrike" kern="1200" cap="none" spc="0" normalizeH="0" baseline="0" noProof="0" dirty="0">
              <a:ln>
                <a:noFill/>
              </a:ln>
              <a:solidFill>
                <a:srgbClr val="00AFEF"/>
              </a:solidFill>
              <a:effectLst/>
              <a:uLnTx/>
              <a:uFillTx/>
              <a:latin typeface="HelveticaNeueLT Std Med" pitchFamily="34" charset="0"/>
              <a:ea typeface="+mj-ea"/>
              <a:cs typeface="+mj-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199" y="626619"/>
            <a:ext cx="5629275" cy="4226368"/>
          </a:xfrm>
          <a:prstGeom prst="rect">
            <a:avLst/>
          </a:prstGeom>
        </p:spPr>
      </p:pic>
    </p:spTree>
    <p:extLst>
      <p:ext uri="{BB962C8B-B14F-4D97-AF65-F5344CB8AC3E}">
        <p14:creationId xmlns:p14="http://schemas.microsoft.com/office/powerpoint/2010/main" val="877684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3823</TotalTime>
  <Words>1605</Words>
  <Application>Microsoft Macintosh PowerPoint</Application>
  <PresentationFormat>On-screen Show (16:9)</PresentationFormat>
  <Paragraphs>212</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HCo Hoefler Text</vt:lpstr>
      <vt:lpstr>HelveticaNeueLT Pro 45 Lt</vt:lpstr>
      <vt:lpstr>HelveticaNeueLT Std Med</vt:lpstr>
      <vt:lpstr>Mangal</vt:lpstr>
      <vt:lpstr>Arial</vt:lpstr>
      <vt:lpstr>Arial</vt:lpstr>
      <vt:lpstr>Office Theme</vt:lpstr>
      <vt:lpstr>Precision Medicine Initiative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Precision Medicine Initiative</vt:lpstr>
    </vt:vector>
  </TitlesOfParts>
  <Company>Hewlett-Packard Company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Kam</dc:creator>
  <cp:lastModifiedBy>Simon Fitall</cp:lastModifiedBy>
  <cp:revision>76</cp:revision>
  <dcterms:created xsi:type="dcterms:W3CDTF">2013-02-28T17:15:30Z</dcterms:created>
  <dcterms:modified xsi:type="dcterms:W3CDTF">2017-04-12T14:41:12Z</dcterms:modified>
</cp:coreProperties>
</file>